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16"/>
  </p:notesMasterIdLst>
  <p:handoutMasterIdLst>
    <p:handoutMasterId r:id="rId17"/>
  </p:handoutMasterIdLst>
  <p:sldIdLst>
    <p:sldId id="317" r:id="rId3"/>
    <p:sldId id="264" r:id="rId4"/>
    <p:sldId id="322" r:id="rId5"/>
    <p:sldId id="300" r:id="rId6"/>
    <p:sldId id="299" r:id="rId7"/>
    <p:sldId id="274" r:id="rId8"/>
    <p:sldId id="321" r:id="rId9"/>
    <p:sldId id="347" r:id="rId10"/>
    <p:sldId id="287" r:id="rId11"/>
    <p:sldId id="320" r:id="rId12"/>
    <p:sldId id="349" r:id="rId13"/>
    <p:sldId id="277" r:id="rId14"/>
    <p:sldId id="318" r:id="rId15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12">
          <p15:clr>
            <a:srgbClr val="A4A3A4"/>
          </p15:clr>
        </p15:guide>
        <p15:guide id="2" pos="294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58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1836"/>
    <a:srgbClr val="A491BB"/>
    <a:srgbClr val="77A9D3"/>
    <a:srgbClr val="3992DB"/>
    <a:srgbClr val="005DA2"/>
    <a:srgbClr val="F79600"/>
    <a:srgbClr val="FDFDFD"/>
    <a:srgbClr val="D9D9D9"/>
    <a:srgbClr val="DCD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86" autoAdjust="0"/>
    <p:restoredTop sz="95296" autoAdjust="0"/>
  </p:normalViewPr>
  <p:slideViewPr>
    <p:cSldViewPr>
      <p:cViewPr>
        <p:scale>
          <a:sx n="124" d="100"/>
          <a:sy n="124" d="100"/>
        </p:scale>
        <p:origin x="944" y="184"/>
      </p:cViewPr>
      <p:guideLst>
        <p:guide orient="horz" pos="1712"/>
        <p:guide pos="294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758"/>
        <p:guide pos="220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  <a:pPr/>
              <a:t>2019/5/29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1675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pPr/>
              <a:t>2019/5/29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37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539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97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24987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1023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7638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704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772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784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3043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349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1383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89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pPr/>
              <a:t>2019/5/29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75546" y="881870"/>
            <a:ext cx="2650411" cy="281646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750">
                <a:latin typeface="Calibri Light" panose="020F0302020204030204"/>
                <a:cs typeface="Calibri Light" panose="020F0302020204030204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240652" y="881870"/>
            <a:ext cx="2650411" cy="281646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750">
                <a:latin typeface="Calibri Light" panose="020F0302020204030204"/>
                <a:cs typeface="Calibri Light" panose="020F0302020204030204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005760" y="881870"/>
            <a:ext cx="2650411" cy="281646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750">
                <a:latin typeface="Calibri Light" panose="020F0302020204030204"/>
                <a:cs typeface="Calibri Light" panose="020F0302020204030204"/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2565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82787-E86F-4FDA-A10A-A753F972F41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 userDrawn="1">
            <p:custDataLst>
              <p:tags r:id="rId1"/>
            </p:custDataLst>
          </p:nvPr>
        </p:nvSpPr>
        <p:spPr>
          <a:xfrm>
            <a:off x="521636" y="555120"/>
            <a:ext cx="8623953" cy="22253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032" tIns="33516" rIns="67032" bIns="33516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任意多边形 8"/>
          <p:cNvSpPr/>
          <p:nvPr userDrawn="1">
            <p:custDataLst>
              <p:tags r:id="rId2"/>
            </p:custDataLst>
          </p:nvPr>
        </p:nvSpPr>
        <p:spPr>
          <a:xfrm>
            <a:off x="2" y="195486"/>
            <a:ext cx="410536" cy="381886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rgbClr val="77A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032" tIns="33516" rIns="67032" bIns="33516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2019/5/29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2019/5/29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2019/5/29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7" Type="http://schemas.openxmlformats.org/officeDocument/2006/relationships/image" Target="../media/image2.png"/><Relationship Id="rId18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5588" cy="5145088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0"/>
            <a:ext cx="9145588" cy="514508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5000"/>
                </a:schemeClr>
              </a:gs>
              <a:gs pos="7100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52" tIns="45726" rIns="91452" bIns="45726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791" y="274335"/>
            <a:ext cx="7886418" cy="993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791" y="1369418"/>
            <a:ext cx="7886418" cy="3263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791" y="4767560"/>
            <a:ext cx="2056836" cy="273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pPr/>
              <a:t>2019/5/29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809" y="4767560"/>
            <a:ext cx="3086382" cy="273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8374" y="4767560"/>
            <a:ext cx="2056836" cy="273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</p:sldLayoutIdLst>
  <p:txStyles>
    <p:titleStyle>
      <a:lvl1pPr algn="l" defTabSz="650240" rtl="0" eaLnBrk="1" latinLnBrk="0" hangingPunct="1">
        <a:lnSpc>
          <a:spcPct val="90000"/>
        </a:lnSpc>
        <a:spcBef>
          <a:spcPct val="0"/>
        </a:spcBef>
        <a:buNone/>
        <a:defRPr sz="31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560" indent="-162560" algn="l" defTabSz="650240" rtl="0" eaLnBrk="1" latinLnBrk="0" hangingPunct="1">
        <a:lnSpc>
          <a:spcPct val="90000"/>
        </a:lnSpc>
        <a:spcBef>
          <a:spcPts val="710"/>
        </a:spcBef>
        <a:buFont typeface="Arial" panose="020B0604020202020204" pitchFamily="34" charset="0"/>
        <a:buChar char="•"/>
        <a:defRPr sz="1990" kern="1200">
          <a:solidFill>
            <a:schemeClr val="tx1"/>
          </a:solidFill>
          <a:latin typeface="+mn-lt"/>
          <a:ea typeface="+mn-ea"/>
          <a:cs typeface="+mn-cs"/>
        </a:defRPr>
      </a:lvl1pPr>
      <a:lvl2pPr marL="487680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12800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+mn-lt"/>
          <a:ea typeface="+mn-ea"/>
          <a:cs typeface="+mn-cs"/>
        </a:defRPr>
      </a:lvl3pPr>
      <a:lvl4pPr marL="1137920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5pPr>
      <a:lvl6pPr marL="1788160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6pPr>
      <a:lvl7pPr marL="2113280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7pPr>
      <a:lvl8pPr marL="2438400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8pPr>
      <a:lvl9pPr marL="2763520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5024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1pPr>
      <a:lvl2pPr marL="325120" algn="l" defTabSz="65024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2pPr>
      <a:lvl3pPr marL="650240" algn="l" defTabSz="65024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3pPr>
      <a:lvl4pPr marL="975360" algn="l" defTabSz="65024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4pPr>
      <a:lvl5pPr marL="1300480" algn="l" defTabSz="65024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5pPr>
      <a:lvl6pPr marL="1625600" algn="l" defTabSz="65024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6pPr>
      <a:lvl7pPr marL="1950720" algn="l" defTabSz="65024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7pPr>
      <a:lvl8pPr marL="2275840" algn="l" defTabSz="65024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8pPr>
      <a:lvl9pPr marL="2600960" algn="l" defTabSz="65024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251520" y="1563638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2800" b="1" spc="3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经典圆体简" panose="02010609000101010101" pitchFamily="49" charset="-122"/>
                <a:cs typeface="Times New Roman" pitchFamily="18" charset="0"/>
                <a:sym typeface="微软雅黑" panose="020B0503020204020204" pitchFamily="34" charset="-122"/>
              </a:rPr>
              <a:t>Развитие финансовых платежей</a:t>
            </a:r>
            <a:r>
              <a:rPr lang="en-US" altLang="zh-CN" sz="2800" b="1" spc="3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经典圆体简" panose="02010609000101010101" pitchFamily="49" charset="-122"/>
                <a:cs typeface="Times New Roman" pitchFamily="18" charset="0"/>
                <a:sym typeface="微软雅黑" panose="020B0503020204020204" pitchFamily="34" charset="-122"/>
              </a:rPr>
              <a:t> </a:t>
            </a:r>
            <a:r>
              <a:rPr lang="ru-RU" altLang="zh-CN" sz="2800" b="1" spc="3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经典圆体简" panose="02010609000101010101" pitchFamily="49" charset="-122"/>
                <a:cs typeface="Times New Roman" pitchFamily="18" charset="0"/>
                <a:sym typeface="微软雅黑" panose="020B0503020204020204" pitchFamily="34" charset="-122"/>
              </a:rPr>
              <a:t>в Китае</a:t>
            </a:r>
            <a:endParaRPr lang="zh-CN" altLang="en-US" sz="2800" b="1" spc="3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ea typeface="经典圆体简" panose="02010609000101010101" pitchFamily="49" charset="-122"/>
              <a:cs typeface="Times New Roman" pitchFamily="18" charset="0"/>
              <a:sym typeface="微软雅黑" panose="020B0503020204020204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02838" y="3149084"/>
            <a:ext cx="5061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zh-CN" sz="1600" dirty="0" smtClean="0">
                <a:latin typeface="Times New Roman" pitchFamily="18" charset="0"/>
                <a:cs typeface="Times New Roman" pitchFamily="18" charset="0"/>
              </a:rPr>
              <a:t>Центральный </a:t>
            </a:r>
            <a:r>
              <a:rPr lang="ru-RU" altLang="zh-CN" sz="1600" dirty="0" smtClean="0">
                <a:latin typeface="Times New Roman" pitchFamily="18" charset="0"/>
                <a:cs typeface="Times New Roman" pitchFamily="18" charset="0"/>
              </a:rPr>
              <a:t>филиал </a:t>
            </a:r>
            <a:r>
              <a:rPr lang="ru-RU" altLang="zh-CN" sz="1600" dirty="0" smtClean="0">
                <a:latin typeface="Times New Roman" pitchFamily="18" charset="0"/>
                <a:cs typeface="Times New Roman" pitchFamily="18" charset="0"/>
              </a:rPr>
              <a:t>Народного банка Китая в Урумчи</a:t>
            </a:r>
            <a:endParaRPr lang="ru-RU" altLang="zh-CN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zh-CN" sz="1600" dirty="0" smtClean="0">
                <a:latin typeface="Times New Roman" pitchFamily="18" charset="0"/>
                <a:cs typeface="Times New Roman" pitchFamily="18" charset="0"/>
              </a:rPr>
              <a:t>Го Цзяньвэй 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ea typeface="黑体" panose="02010609060101010101" charset="-122"/>
              <a:cs typeface="Times New Roman" pitchFamily="18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-200780" y="-6694671"/>
            <a:ext cx="9289030" cy="7488832"/>
          </a:xfrm>
          <a:prstGeom prst="ellipse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-1620688" y="-6213226"/>
            <a:ext cx="9289030" cy="7488832"/>
          </a:xfrm>
          <a:prstGeom prst="ellipse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-3564904" y="-6213226"/>
            <a:ext cx="9289030" cy="7488832"/>
          </a:xfrm>
          <a:prstGeom prst="ellipse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-2340767" y="-6213226"/>
            <a:ext cx="9289030" cy="7488832"/>
          </a:xfrm>
          <a:prstGeom prst="ellipse">
            <a:avLst/>
          </a:prstGeom>
          <a:solidFill>
            <a:srgbClr val="7030A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2699792" y="4542388"/>
            <a:ext cx="9289030" cy="7488832"/>
          </a:xfrm>
          <a:prstGeom prst="ellipse">
            <a:avLst/>
          </a:prstGeom>
          <a:solidFill>
            <a:schemeClr val="accent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3282122" y="4083918"/>
            <a:ext cx="9289030" cy="7488832"/>
          </a:xfrm>
          <a:prstGeom prst="ellipse">
            <a:avLst/>
          </a:prstGeom>
          <a:solidFill>
            <a:srgbClr val="3992DB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1331640" y="4227934"/>
            <a:ext cx="9289030" cy="7488832"/>
          </a:xfrm>
          <a:prstGeom prst="ellipse">
            <a:avLst/>
          </a:prstGeom>
          <a:solidFill>
            <a:srgbClr val="7030A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4932040" y="3964589"/>
            <a:ext cx="9289030" cy="7488832"/>
          </a:xfrm>
          <a:prstGeom prst="ellipse">
            <a:avLst/>
          </a:prstGeom>
          <a:solidFill>
            <a:srgbClr val="7030A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/>
    </mc:Choice>
    <mc:Fallback xmlns="">
      <p:transition spd="med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5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3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8"/>
          <p:cNvSpPr txBox="1"/>
          <p:nvPr/>
        </p:nvSpPr>
        <p:spPr>
          <a:xfrm>
            <a:off x="3801110" y="1841500"/>
            <a:ext cx="444329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algn="just">
              <a:lnSpc>
                <a:spcPct val="120000"/>
              </a:lnSpc>
            </a:pPr>
            <a:r>
              <a:rPr lang="ru-RU" altLang="zh-CN" sz="2000" dirty="0" smtClean="0">
                <a:solidFill>
                  <a:srgbClr val="77A9D3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Китайско-кыргызский двусторонний </a:t>
            </a:r>
          </a:p>
          <a:p>
            <a:pPr marL="342900" indent="-342900" algn="just">
              <a:lnSpc>
                <a:spcPct val="120000"/>
              </a:lnSpc>
            </a:pPr>
            <a:r>
              <a:rPr lang="ru-RU" altLang="zh-CN" sz="2000" dirty="0" smtClean="0">
                <a:solidFill>
                  <a:srgbClr val="77A9D3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валютный расчетный потенциал</a:t>
            </a:r>
            <a:endParaRPr lang="zh-CN" altLang="en-US" sz="2000" dirty="0">
              <a:solidFill>
                <a:srgbClr val="77A9D3"/>
              </a:solidFill>
              <a:latin typeface="Times New Roman" pitchFamily="18" charset="0"/>
              <a:ea typeface="黑体" panose="02010609060101010101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2315746" y="1388328"/>
            <a:ext cx="1562186" cy="1576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560" tIns="31780" rIns="63560" bIns="3178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9600" cap="all" spc="209" dirty="0">
                <a:solidFill>
                  <a:srgbClr val="77A9D3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  <a:endParaRPr lang="zh-CN" altLang="en-US" sz="9600" cap="all" spc="209" dirty="0">
              <a:solidFill>
                <a:srgbClr val="77A9D3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951340" y="4046568"/>
            <a:ext cx="9289030" cy="7488832"/>
          </a:xfrm>
          <a:prstGeom prst="ellipse">
            <a:avLst/>
          </a:prstGeom>
          <a:solidFill>
            <a:schemeClr val="accent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533670" y="3588098"/>
            <a:ext cx="9289030" cy="7488832"/>
          </a:xfrm>
          <a:prstGeom prst="ellipse">
            <a:avLst/>
          </a:prstGeom>
          <a:solidFill>
            <a:srgbClr val="3992DB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583188" y="3732114"/>
            <a:ext cx="9289030" cy="7488832"/>
          </a:xfrm>
          <a:prstGeom prst="ellipse">
            <a:avLst/>
          </a:prstGeom>
          <a:solidFill>
            <a:srgbClr val="7030A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193671" y="4603895"/>
            <a:ext cx="9289030" cy="7488832"/>
          </a:xfrm>
          <a:prstGeom prst="ellipse">
            <a:avLst/>
          </a:prstGeom>
          <a:solidFill>
            <a:srgbClr val="7030A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2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深色1"/>
          <p:cNvSpPr/>
          <p:nvPr/>
        </p:nvSpPr>
        <p:spPr>
          <a:xfrm>
            <a:off x="1558925" y="1031240"/>
            <a:ext cx="1390650" cy="1449070"/>
          </a:xfrm>
          <a:custGeom>
            <a:avLst/>
            <a:gdLst/>
            <a:ahLst/>
            <a:cxnLst/>
            <a:rect l="l" t="t" r="r" b="b"/>
            <a:pathLst>
              <a:path w="1871662" h="1727200">
                <a:moveTo>
                  <a:pt x="0" y="0"/>
                </a:moveTo>
                <a:lnTo>
                  <a:pt x="1871662" y="0"/>
                </a:lnTo>
                <a:lnTo>
                  <a:pt x="1871662" y="1308095"/>
                </a:lnTo>
                <a:lnTo>
                  <a:pt x="935831" y="1727200"/>
                </a:lnTo>
                <a:lnTo>
                  <a:pt x="0" y="1308095"/>
                </a:lnTo>
                <a:close/>
              </a:path>
            </a:pathLst>
          </a:custGeom>
          <a:solidFill>
            <a:srgbClr val="77A9D3"/>
          </a:solidFill>
          <a:ln w="25400" cap="flat" cmpd="sng" algn="ctr">
            <a:noFill/>
            <a:prstDash val="solid"/>
          </a:ln>
          <a:effectLst/>
        </p:spPr>
        <p:txBody>
          <a:bodyPr lIns="91284" tIns="45642" rIns="91284" bIns="242586" anchor="ctr"/>
          <a:lstStyle/>
          <a:p>
            <a:pPr algn="ctr">
              <a:lnSpc>
                <a:spcPct val="120000"/>
              </a:lnSpc>
              <a:defRPr/>
            </a:pPr>
            <a:r>
              <a:rPr lang="ru-RU" altLang="zh-CN" sz="1600" b="1" kern="0" dirty="0" smtClean="0">
                <a:solidFill>
                  <a:schemeClr val="bg1"/>
                </a:solidFill>
                <a:latin typeface="Times New Roman" pitchFamily="18" charset="0"/>
                <a:ea typeface="黑体" panose="02010609060101010101" charset="-122"/>
                <a:cs typeface="Times New Roman" pitchFamily="18" charset="0"/>
                <a:sym typeface="Arial" panose="020B0604020202020204" pitchFamily="34" charset="0"/>
              </a:rPr>
              <a:t>Китай и Казахстан</a:t>
            </a:r>
            <a:endParaRPr lang="zh-CN" altLang="en-US" sz="1600" b="1" kern="0" dirty="0">
              <a:solidFill>
                <a:schemeClr val="bg1"/>
              </a:solidFill>
              <a:latin typeface="Times New Roman" pitchFamily="18" charset="0"/>
              <a:ea typeface="黑体" panose="02010609060101010101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2" name="深色1"/>
          <p:cNvSpPr/>
          <p:nvPr/>
        </p:nvSpPr>
        <p:spPr>
          <a:xfrm>
            <a:off x="1558925" y="2931160"/>
            <a:ext cx="1390650" cy="1393825"/>
          </a:xfrm>
          <a:custGeom>
            <a:avLst/>
            <a:gdLst/>
            <a:ahLst/>
            <a:cxnLst/>
            <a:rect l="l" t="t" r="r" b="b"/>
            <a:pathLst>
              <a:path w="1871662" h="1727200">
                <a:moveTo>
                  <a:pt x="0" y="0"/>
                </a:moveTo>
                <a:lnTo>
                  <a:pt x="1871662" y="0"/>
                </a:lnTo>
                <a:lnTo>
                  <a:pt x="1871662" y="1308095"/>
                </a:lnTo>
                <a:lnTo>
                  <a:pt x="935831" y="1727200"/>
                </a:lnTo>
                <a:lnTo>
                  <a:pt x="0" y="1308095"/>
                </a:lnTo>
                <a:close/>
              </a:path>
            </a:pathLst>
          </a:custGeom>
          <a:solidFill>
            <a:srgbClr val="A491BB"/>
          </a:solidFill>
          <a:ln w="25400" cap="flat" cmpd="sng" algn="ctr">
            <a:noFill/>
            <a:prstDash val="solid"/>
          </a:ln>
          <a:effectLst/>
        </p:spPr>
        <p:txBody>
          <a:bodyPr lIns="91284" tIns="45642" rIns="91284" bIns="242586" anchor="ctr"/>
          <a:lstStyle/>
          <a:p>
            <a:pPr algn="ctr">
              <a:lnSpc>
                <a:spcPct val="120000"/>
              </a:lnSpc>
              <a:defRPr/>
            </a:pPr>
            <a:r>
              <a:rPr lang="ru-RU" altLang="zh-CN" sz="1600" b="1" kern="0" dirty="0" smtClean="0">
                <a:solidFill>
                  <a:schemeClr val="bg1"/>
                </a:solidFill>
                <a:latin typeface="Times New Roman" pitchFamily="18" charset="0"/>
                <a:ea typeface="黑体" panose="02010609060101010101" charset="-122"/>
                <a:cs typeface="Times New Roman" pitchFamily="18" charset="0"/>
                <a:sym typeface="Arial" panose="020B0604020202020204" pitchFamily="34" charset="0"/>
              </a:rPr>
              <a:t>Китай и Кыргызстан</a:t>
            </a:r>
            <a:endParaRPr lang="zh-CN" altLang="en-US" sz="1600" b="1" kern="0" dirty="0">
              <a:solidFill>
                <a:schemeClr val="bg1"/>
              </a:solidFill>
              <a:latin typeface="Times New Roman" pitchFamily="18" charset="0"/>
              <a:ea typeface="黑体" panose="02010609060101010101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4" name="文本1"/>
          <p:cNvSpPr/>
          <p:nvPr/>
        </p:nvSpPr>
        <p:spPr>
          <a:xfrm>
            <a:off x="3203848" y="987574"/>
            <a:ext cx="4680520" cy="1800200"/>
          </a:xfrm>
          <a:prstGeom prst="rect">
            <a:avLst/>
          </a:prstGeom>
          <a:solidFill>
            <a:srgbClr val="E2E9E9"/>
          </a:solidFill>
          <a:ln w="3175" cap="flat" cmpd="sng" algn="ctr">
            <a:solidFill>
              <a:srgbClr val="EAEAEA"/>
            </a:solidFill>
            <a:prstDash val="solid"/>
          </a:ln>
          <a:effectLst/>
        </p:spPr>
        <p:txBody>
          <a:bodyPr lIns="134770" tIns="45642" rIns="91284" bIns="45642" anchor="ctr"/>
          <a:lstStyle/>
          <a:p>
            <a:pPr marL="126365" indent="-126365" algn="just">
              <a:lnSpc>
                <a:spcPct val="150000"/>
              </a:lnSpc>
              <a:defRPr/>
            </a:pPr>
            <a:r>
              <a:rPr lang="ru-RU" altLang="zh-CN" sz="1200" kern="0" dirty="0" smtClean="0">
                <a:solidFill>
                  <a:srgbClr val="314865"/>
                </a:solidFill>
                <a:latin typeface="Times New Roman" pitchFamily="18" charset="0"/>
                <a:ea typeface="黑体" panose="02010609060101010101" charset="-122"/>
                <a:cs typeface="Times New Roman" pitchFamily="18" charset="0"/>
                <a:sym typeface="Arial" panose="020B0604020202020204" pitchFamily="34" charset="0"/>
              </a:rPr>
              <a:t>    На региональном рынке тенге имеется 6 внутренних и зарубежных </a:t>
            </a:r>
            <a:r>
              <a:rPr lang="ru-RU" altLang="zh-CN" sz="1200" kern="0" dirty="0" smtClean="0">
                <a:solidFill>
                  <a:srgbClr val="314865"/>
                </a:solidFill>
                <a:latin typeface="Times New Roman" pitchFamily="18" charset="0"/>
                <a:ea typeface="黑体" panose="02010609060101010101" charset="-122"/>
                <a:cs typeface="Times New Roman" pitchFamily="18" charset="0"/>
                <a:sym typeface="Arial" panose="020B0604020202020204" pitchFamily="34" charset="0"/>
              </a:rPr>
              <a:t>котирующих </a:t>
            </a:r>
            <a:r>
              <a:rPr lang="ru-RU" altLang="zh-CN" sz="1200" kern="0" dirty="0" smtClean="0">
                <a:solidFill>
                  <a:srgbClr val="314865"/>
                </a:solidFill>
                <a:latin typeface="Times New Roman" pitchFamily="18" charset="0"/>
                <a:ea typeface="黑体" panose="02010609060101010101" charset="-122"/>
                <a:cs typeface="Times New Roman" pitchFamily="18" charset="0"/>
                <a:sym typeface="Arial" panose="020B0604020202020204" pitchFamily="34" charset="0"/>
              </a:rPr>
              <a:t>банков и один банк-участник.</a:t>
            </a:r>
            <a:endParaRPr lang="en-US" altLang="zh-CN" sz="1200" kern="0" dirty="0">
              <a:solidFill>
                <a:srgbClr val="314865"/>
              </a:solidFill>
              <a:latin typeface="Times New Roman" pitchFamily="18" charset="0"/>
              <a:ea typeface="黑体" panose="02010609060101010101" charset="-122"/>
              <a:cs typeface="Times New Roman" pitchFamily="18" charset="0"/>
              <a:sym typeface="Arial" panose="020B0604020202020204" pitchFamily="34" charset="0"/>
            </a:endParaRPr>
          </a:p>
          <a:p>
            <a:pPr marL="126365" indent="-126365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zh-CN" sz="1200" kern="0" dirty="0" smtClean="0">
                <a:solidFill>
                  <a:srgbClr val="314865"/>
                </a:solidFill>
                <a:latin typeface="Times New Roman" pitchFamily="18" charset="0"/>
                <a:ea typeface="黑体" panose="02010609060101010101" charset="-122"/>
                <a:cs typeface="Times New Roman" pitchFamily="18" charset="0"/>
                <a:sym typeface="Arial" panose="020B0604020202020204" pitchFamily="34" charset="0"/>
              </a:rPr>
              <a:t>Операции на региональном рынке </a:t>
            </a:r>
            <a:r>
              <a:rPr lang="ru-RU" altLang="zh-CN" sz="1200" kern="0" dirty="0" smtClean="0">
                <a:solidFill>
                  <a:srgbClr val="314865"/>
                </a:solidFill>
                <a:latin typeface="Times New Roman" pitchFamily="18" charset="0"/>
                <a:ea typeface="黑体" panose="02010609060101010101" charset="-122"/>
                <a:cs typeface="Times New Roman" pitchFamily="18" charset="0"/>
                <a:sym typeface="Arial" panose="020B0604020202020204" pitchFamily="34" charset="0"/>
              </a:rPr>
              <a:t>производятся сквозными торгами.</a:t>
            </a:r>
            <a:endParaRPr lang="en-US" altLang="zh-CN" sz="1200" kern="0" dirty="0">
              <a:solidFill>
                <a:srgbClr val="314865"/>
              </a:solidFill>
              <a:latin typeface="Times New Roman" pitchFamily="18" charset="0"/>
              <a:ea typeface="黑体" panose="02010609060101010101" charset="-122"/>
              <a:cs typeface="Times New Roman" pitchFamily="18" charset="0"/>
              <a:sym typeface="Arial" panose="020B0604020202020204" pitchFamily="34" charset="0"/>
            </a:endParaRPr>
          </a:p>
          <a:p>
            <a:pPr marL="126365" indent="-126365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zh-CN" sz="1200" kern="0" dirty="0" smtClean="0">
                <a:solidFill>
                  <a:srgbClr val="314865"/>
                </a:solidFill>
                <a:latin typeface="Times New Roman" pitchFamily="18" charset="0"/>
                <a:ea typeface="黑体" panose="02010609060101010101" charset="-122"/>
                <a:cs typeface="Times New Roman" pitchFamily="18" charset="0"/>
                <a:sym typeface="Arial" panose="020B0604020202020204" pitchFamily="34" charset="0"/>
              </a:rPr>
              <a:t>Вид сделки-спот</a:t>
            </a:r>
            <a:r>
              <a:rPr lang="zh-CN" altLang="en-US" sz="1200" kern="0" dirty="0" smtClean="0">
                <a:solidFill>
                  <a:srgbClr val="314865"/>
                </a:solidFill>
                <a:latin typeface="Times New Roman" pitchFamily="18" charset="0"/>
                <a:ea typeface="黑体" panose="02010609060101010101" charset="-122"/>
                <a:cs typeface="Times New Roman" pitchFamily="18" charset="0"/>
                <a:sym typeface="Arial" panose="020B0604020202020204" pitchFamily="34" charset="0"/>
              </a:rPr>
              <a:t>（</a:t>
            </a:r>
            <a:r>
              <a:rPr lang="en-US" altLang="zh-CN" sz="1200" kern="0" dirty="0">
                <a:solidFill>
                  <a:srgbClr val="314865"/>
                </a:solidFill>
                <a:latin typeface="Times New Roman" pitchFamily="18" charset="0"/>
                <a:ea typeface="黑体" panose="02010609060101010101" charset="-122"/>
                <a:cs typeface="Times New Roman" pitchFamily="18" charset="0"/>
                <a:sym typeface="Arial" panose="020B0604020202020204" pitchFamily="34" charset="0"/>
              </a:rPr>
              <a:t>T+0</a:t>
            </a:r>
            <a:r>
              <a:rPr lang="zh-CN" altLang="en-US" sz="1200" kern="0" dirty="0">
                <a:solidFill>
                  <a:srgbClr val="314865"/>
                </a:solidFill>
                <a:latin typeface="Times New Roman" pitchFamily="18" charset="0"/>
                <a:ea typeface="黑体" panose="02010609060101010101" charset="-122"/>
                <a:cs typeface="Times New Roman" pitchFamily="18" charset="0"/>
                <a:sym typeface="Arial" panose="020B0604020202020204" pitchFamily="34" charset="0"/>
              </a:rPr>
              <a:t>、</a:t>
            </a:r>
            <a:r>
              <a:rPr lang="en-US" altLang="zh-CN" sz="1200" kern="0" dirty="0">
                <a:solidFill>
                  <a:srgbClr val="314865"/>
                </a:solidFill>
                <a:latin typeface="Times New Roman" pitchFamily="18" charset="0"/>
                <a:ea typeface="黑体" panose="02010609060101010101" charset="-122"/>
                <a:cs typeface="Times New Roman" pitchFamily="18" charset="0"/>
                <a:sym typeface="Arial" panose="020B0604020202020204" pitchFamily="34" charset="0"/>
              </a:rPr>
              <a:t>T+1 </a:t>
            </a:r>
            <a:r>
              <a:rPr lang="ru-RU" altLang="zh-CN" sz="1200" kern="0" dirty="0" smtClean="0">
                <a:solidFill>
                  <a:srgbClr val="314865"/>
                </a:solidFill>
                <a:latin typeface="Times New Roman" pitchFamily="18" charset="0"/>
                <a:ea typeface="黑体" panose="02010609060101010101" charset="-122"/>
                <a:cs typeface="Times New Roman" pitchFamily="18" charset="0"/>
                <a:sym typeface="Arial" panose="020B0604020202020204" pitchFamily="34" charset="0"/>
              </a:rPr>
              <a:t>и</a:t>
            </a:r>
            <a:r>
              <a:rPr lang="en-US" altLang="zh-CN" sz="1200" kern="0" dirty="0" smtClean="0">
                <a:solidFill>
                  <a:srgbClr val="314865"/>
                </a:solidFill>
                <a:latin typeface="Times New Roman" pitchFamily="18" charset="0"/>
                <a:ea typeface="黑体" panose="02010609060101010101" charset="-122"/>
                <a:cs typeface="Times New Roman" pitchFamily="18" charset="0"/>
                <a:sym typeface="Arial" panose="020B0604020202020204" pitchFamily="34" charset="0"/>
              </a:rPr>
              <a:t>T+2</a:t>
            </a:r>
            <a:r>
              <a:rPr lang="zh-CN" altLang="en-US" sz="1200" kern="0" dirty="0" smtClean="0">
                <a:solidFill>
                  <a:srgbClr val="314865"/>
                </a:solidFill>
                <a:latin typeface="Times New Roman" pitchFamily="18" charset="0"/>
                <a:ea typeface="黑体" panose="02010609060101010101" charset="-122"/>
                <a:cs typeface="Times New Roman" pitchFamily="18" charset="0"/>
                <a:sym typeface="Arial" panose="020B0604020202020204" pitchFamily="34" charset="0"/>
              </a:rPr>
              <a:t>）</a:t>
            </a:r>
            <a:r>
              <a:rPr lang="ru-RU" altLang="zh-CN" sz="1200" kern="0" dirty="0" smtClean="0">
                <a:solidFill>
                  <a:srgbClr val="314865"/>
                </a:solidFill>
                <a:latin typeface="Times New Roman" pitchFamily="18" charset="0"/>
                <a:ea typeface="黑体" panose="02010609060101010101" charset="-122"/>
                <a:cs typeface="Times New Roman" pitchFamily="18" charset="0"/>
                <a:sym typeface="Arial" panose="020B0604020202020204" pitchFamily="34" charset="0"/>
              </a:rPr>
              <a:t>, 6 внутренних и зарубежных </a:t>
            </a:r>
            <a:r>
              <a:rPr lang="ru-RU" altLang="zh-CN" sz="1200" kern="0" dirty="0" smtClean="0">
                <a:solidFill>
                  <a:srgbClr val="314865"/>
                </a:solidFill>
                <a:latin typeface="Times New Roman" pitchFamily="18" charset="0"/>
                <a:ea typeface="黑体" panose="02010609060101010101" charset="-122"/>
                <a:cs typeface="Times New Roman" pitchFamily="18" charset="0"/>
                <a:sym typeface="Arial" panose="020B0604020202020204" pitchFamily="34" charset="0"/>
              </a:rPr>
              <a:t>котирующих </a:t>
            </a:r>
            <a:r>
              <a:rPr lang="ru-RU" altLang="zh-CN" sz="1200" kern="0" dirty="0" smtClean="0">
                <a:solidFill>
                  <a:srgbClr val="314865"/>
                </a:solidFill>
                <a:latin typeface="Times New Roman" pitchFamily="18" charset="0"/>
                <a:ea typeface="黑体" panose="02010609060101010101" charset="-122"/>
                <a:cs typeface="Times New Roman" pitchFamily="18" charset="0"/>
                <a:sym typeface="Arial" panose="020B0604020202020204" pitchFamily="34" charset="0"/>
              </a:rPr>
              <a:t>банков могут напрямую </a:t>
            </a:r>
            <a:r>
              <a:rPr lang="ru-RU" altLang="zh-CN" sz="1200" kern="0" dirty="0" smtClean="0">
                <a:solidFill>
                  <a:srgbClr val="314865"/>
                </a:solidFill>
                <a:latin typeface="Times New Roman" pitchFamily="18" charset="0"/>
                <a:ea typeface="黑体" panose="02010609060101010101" charset="-122"/>
                <a:cs typeface="Times New Roman" pitchFamily="18" charset="0"/>
                <a:sym typeface="Arial" panose="020B0604020202020204" pitchFamily="34" charset="0"/>
              </a:rPr>
              <a:t>торговаться </a:t>
            </a:r>
            <a:r>
              <a:rPr lang="ru-RU" altLang="zh-CN" sz="1200" kern="0" dirty="0" smtClean="0">
                <a:solidFill>
                  <a:srgbClr val="314865"/>
                </a:solidFill>
                <a:latin typeface="Times New Roman" pitchFamily="18" charset="0"/>
                <a:ea typeface="黑体" panose="02010609060101010101" charset="-122"/>
                <a:cs typeface="Times New Roman" pitchFamily="18" charset="0"/>
                <a:sym typeface="Arial" panose="020B0604020202020204" pitchFamily="34" charset="0"/>
              </a:rPr>
              <a:t>друг с другом</a:t>
            </a:r>
            <a:endParaRPr lang="zh-CN" altLang="en-US" sz="1200" kern="0" dirty="0">
              <a:solidFill>
                <a:srgbClr val="314865"/>
              </a:solidFill>
              <a:latin typeface="Times New Roman" pitchFamily="18" charset="0"/>
              <a:ea typeface="黑体" panose="02010609060101010101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5" name="文本1"/>
          <p:cNvSpPr/>
          <p:nvPr/>
        </p:nvSpPr>
        <p:spPr>
          <a:xfrm>
            <a:off x="3203848" y="3075806"/>
            <a:ext cx="4608512" cy="1728193"/>
          </a:xfrm>
          <a:prstGeom prst="rect">
            <a:avLst/>
          </a:prstGeom>
          <a:solidFill>
            <a:srgbClr val="E2E9E9"/>
          </a:solidFill>
          <a:ln w="3175" cap="flat" cmpd="sng" algn="ctr">
            <a:solidFill>
              <a:srgbClr val="EAEAEA"/>
            </a:solidFill>
            <a:prstDash val="solid"/>
          </a:ln>
          <a:effectLst/>
        </p:spPr>
        <p:txBody>
          <a:bodyPr lIns="134770" tIns="45642" rIns="91284" bIns="45642" anchor="ctr"/>
          <a:lstStyle/>
          <a:p>
            <a:pPr marL="126365" indent="-126365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zh-CN" sz="1200" kern="0" dirty="0" smtClean="0">
                <a:solidFill>
                  <a:srgbClr val="314865"/>
                </a:solidFill>
                <a:latin typeface="Times New Roman" pitchFamily="18" charset="0"/>
                <a:ea typeface="黑体" panose="02010609060101010101" charset="-122"/>
                <a:cs typeface="Times New Roman" pitchFamily="18" charset="0"/>
                <a:sym typeface="Arial" panose="020B0604020202020204" pitchFamily="34" charset="0"/>
              </a:rPr>
              <a:t>В период с 2011 по 2018 год</a:t>
            </a:r>
            <a:r>
              <a:rPr lang="en-US" altLang="zh-CN" sz="1200" kern="0" dirty="0" smtClean="0">
                <a:solidFill>
                  <a:srgbClr val="314865"/>
                </a:solidFill>
                <a:latin typeface="Times New Roman" pitchFamily="18" charset="0"/>
                <a:ea typeface="黑体" panose="02010609060101010101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ru-RU" altLang="zh-CN" sz="1200" kern="0" dirty="0" smtClean="0">
                <a:solidFill>
                  <a:srgbClr val="314865"/>
                </a:solidFill>
                <a:latin typeface="Times New Roman" pitchFamily="18" charset="0"/>
                <a:ea typeface="黑体" panose="02010609060101010101" charset="-122"/>
                <a:cs typeface="Times New Roman" pitchFamily="18" charset="0"/>
                <a:sym typeface="Arial" panose="020B0604020202020204" pitchFamily="34" charset="0"/>
              </a:rPr>
              <a:t>объем двусторонних расчетов составил </a:t>
            </a:r>
            <a:r>
              <a:rPr lang="ru-RU" altLang="zh-CN" sz="1200" kern="0" dirty="0" smtClean="0">
                <a:solidFill>
                  <a:srgbClr val="314865"/>
                </a:solidFill>
                <a:latin typeface="Times New Roman" pitchFamily="18" charset="0"/>
                <a:ea typeface="黑体" panose="02010609060101010101" charset="-122"/>
                <a:cs typeface="Times New Roman" pitchFamily="18" charset="0"/>
                <a:sym typeface="Arial" panose="020B0604020202020204" pitchFamily="34" charset="0"/>
              </a:rPr>
              <a:t>6,2 млрд юаней между Китаем и Кыргызстаном, среди них </a:t>
            </a:r>
            <a:r>
              <a:rPr lang="en-US" altLang="zh-CN" sz="1200" kern="0" dirty="0" smtClean="0">
                <a:solidFill>
                  <a:srgbClr val="314865"/>
                </a:solidFill>
                <a:latin typeface="Times New Roman" pitchFamily="18" charset="0"/>
                <a:ea typeface="黑体" panose="02010609060101010101" charset="-122"/>
                <a:cs typeface="Times New Roman" pitchFamily="18" charset="0"/>
                <a:sym typeface="Arial" panose="020B0604020202020204" pitchFamily="34" charset="0"/>
              </a:rPr>
              <a:t>1</a:t>
            </a:r>
            <a:r>
              <a:rPr lang="ru-RU" altLang="zh-CN" sz="1200" kern="0" dirty="0" smtClean="0">
                <a:solidFill>
                  <a:srgbClr val="314865"/>
                </a:solidFill>
                <a:latin typeface="Times New Roman" pitchFamily="18" charset="0"/>
                <a:ea typeface="黑体" panose="02010609060101010101" charset="-122"/>
                <a:cs typeface="Times New Roman" pitchFamily="18" charset="0"/>
                <a:sym typeface="Arial" panose="020B0604020202020204" pitchFamily="34" charset="0"/>
              </a:rPr>
              <a:t>,</a:t>
            </a:r>
            <a:r>
              <a:rPr lang="en-US" altLang="zh-CN" sz="1200" kern="0" dirty="0" smtClean="0">
                <a:solidFill>
                  <a:srgbClr val="314865"/>
                </a:solidFill>
                <a:latin typeface="Times New Roman" pitchFamily="18" charset="0"/>
                <a:ea typeface="黑体" panose="02010609060101010101" charset="-122"/>
                <a:cs typeface="Times New Roman" pitchFamily="18" charset="0"/>
                <a:sym typeface="Arial" panose="020B0604020202020204" pitchFamily="34" charset="0"/>
              </a:rPr>
              <a:t>4</a:t>
            </a:r>
            <a:r>
              <a:rPr lang="ru-RU" altLang="zh-CN" sz="1200" kern="0" dirty="0" smtClean="0">
                <a:solidFill>
                  <a:srgbClr val="314865"/>
                </a:solidFill>
                <a:latin typeface="Times New Roman" pitchFamily="18" charset="0"/>
                <a:ea typeface="黑体" panose="02010609060101010101" charset="-122"/>
                <a:cs typeface="Times New Roman" pitchFamily="18" charset="0"/>
                <a:sym typeface="Arial" panose="020B0604020202020204" pitchFamily="34" charset="0"/>
              </a:rPr>
              <a:t> млрд  юаней между Синьцзянем и Кыргызстаном, составило 22,5%, (в 2018 г. 41.2%)</a:t>
            </a:r>
            <a:r>
              <a:rPr lang="zh-CN" altLang="en-US" sz="1200" kern="0" dirty="0" smtClean="0">
                <a:solidFill>
                  <a:srgbClr val="314865"/>
                </a:solidFill>
                <a:latin typeface="Times New Roman" pitchFamily="18" charset="0"/>
                <a:ea typeface="黑体" panose="02010609060101010101" charset="-122"/>
                <a:cs typeface="Times New Roman" pitchFamily="18" charset="0"/>
                <a:sym typeface="Arial" panose="020B0604020202020204" pitchFamily="34" charset="0"/>
              </a:rPr>
              <a:t>。</a:t>
            </a:r>
            <a:endParaRPr lang="en-US" altLang="zh-CN" sz="1200" kern="0" dirty="0">
              <a:solidFill>
                <a:srgbClr val="314865"/>
              </a:solidFill>
              <a:latin typeface="Times New Roman" pitchFamily="18" charset="0"/>
              <a:ea typeface="黑体" panose="02010609060101010101" charset="-122"/>
              <a:cs typeface="Times New Roman" pitchFamily="18" charset="0"/>
              <a:sym typeface="Arial" panose="020B0604020202020204" pitchFamily="34" charset="0"/>
            </a:endParaRPr>
          </a:p>
          <a:p>
            <a:pPr marL="126365" indent="-12636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zh-CN" sz="1200" kern="0" dirty="0" smtClean="0">
                <a:solidFill>
                  <a:srgbClr val="314865"/>
                </a:solidFill>
                <a:latin typeface="Times New Roman" pitchFamily="18" charset="0"/>
                <a:ea typeface="黑体" panose="02010609060101010101" charset="-122"/>
                <a:cs typeface="Times New Roman" pitchFamily="18" charset="0"/>
                <a:sym typeface="Arial" panose="020B0604020202020204" pitchFamily="34" charset="0"/>
              </a:rPr>
              <a:t>В </a:t>
            </a:r>
            <a:r>
              <a:rPr lang="en-US" altLang="zh-CN" sz="1200" kern="0" dirty="0" smtClean="0">
                <a:solidFill>
                  <a:srgbClr val="314865"/>
                </a:solidFill>
                <a:latin typeface="Times New Roman" pitchFamily="18" charset="0"/>
                <a:ea typeface="黑体" panose="02010609060101010101" charset="-122"/>
                <a:cs typeface="Times New Roman" pitchFamily="18" charset="0"/>
                <a:sym typeface="Arial" panose="020B0604020202020204" pitchFamily="34" charset="0"/>
              </a:rPr>
              <a:t>2015</a:t>
            </a:r>
            <a:r>
              <a:rPr lang="ru-RU" altLang="zh-CN" sz="1200" kern="0" dirty="0" smtClean="0">
                <a:solidFill>
                  <a:srgbClr val="314865"/>
                </a:solidFill>
                <a:latin typeface="Times New Roman" pitchFamily="18" charset="0"/>
                <a:ea typeface="黑体" panose="02010609060101010101" charset="-122"/>
                <a:cs typeface="Times New Roman" pitchFamily="18" charset="0"/>
                <a:sym typeface="Arial" panose="020B0604020202020204" pitchFamily="34" charset="0"/>
              </a:rPr>
              <a:t>г. </a:t>
            </a:r>
            <a:r>
              <a:rPr lang="ru-RU" altLang="zh-CN" sz="1200" kern="0" dirty="0" smtClean="0">
                <a:solidFill>
                  <a:srgbClr val="314865"/>
                </a:solidFill>
                <a:latin typeface="Times New Roman" pitchFamily="18" charset="0"/>
                <a:ea typeface="黑体" panose="02010609060101010101" charset="-122"/>
                <a:cs typeface="Times New Roman" pitchFamily="18" charset="0"/>
                <a:sym typeface="Arial" panose="020B0604020202020204" pitchFamily="34" charset="0"/>
              </a:rPr>
              <a:t>Объем двусторонних расчетов составил </a:t>
            </a:r>
            <a:r>
              <a:rPr lang="ru-RU" altLang="zh-CN" sz="1200" kern="0" dirty="0" smtClean="0">
                <a:solidFill>
                  <a:srgbClr val="314865"/>
                </a:solidFill>
                <a:latin typeface="Times New Roman" pitchFamily="18" charset="0"/>
                <a:ea typeface="黑体" panose="02010609060101010101" charset="-122"/>
                <a:cs typeface="Times New Roman" pitchFamily="18" charset="0"/>
                <a:sym typeface="Arial" panose="020B0604020202020204" pitchFamily="34" charset="0"/>
              </a:rPr>
              <a:t>860 миллионов юаней между Синьцзянем и Кыргызстаном.</a:t>
            </a:r>
            <a:endParaRPr lang="en-US" altLang="zh-CN" sz="1200" kern="0" dirty="0">
              <a:solidFill>
                <a:srgbClr val="314865"/>
              </a:solidFill>
              <a:latin typeface="Times New Roman" pitchFamily="18" charset="0"/>
              <a:ea typeface="黑体" panose="02010609060101010101" charset="-122"/>
              <a:cs typeface="Times New Roman" pitchFamily="18" charset="0"/>
              <a:sym typeface="Arial" panose="020B0604020202020204" pitchFamily="34" charset="0"/>
            </a:endParaRPr>
          </a:p>
          <a:p>
            <a:pPr marL="126365" indent="-126365">
              <a:lnSpc>
                <a:spcPct val="150000"/>
              </a:lnSpc>
              <a:defRPr/>
            </a:pPr>
            <a:endParaRPr lang="zh-CN" altLang="en-US" sz="1200" kern="0" dirty="0">
              <a:solidFill>
                <a:srgbClr val="314865"/>
              </a:solidFill>
              <a:latin typeface="Times New Roman" pitchFamily="18" charset="0"/>
              <a:ea typeface="黑体" panose="02010609060101010101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33" name="Title 1"/>
          <p:cNvSpPr txBox="1"/>
          <p:nvPr/>
        </p:nvSpPr>
        <p:spPr>
          <a:xfrm>
            <a:off x="683568" y="200024"/>
            <a:ext cx="6480720" cy="643533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ru-RU" altLang="zh-CN" sz="18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Китайско-кыргызский, Китайско-казахстанский двусторонные расчеты в юанях.</a:t>
            </a:r>
            <a:endParaRPr lang="zh-CN" altLang="en-GB" sz="1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" grpId="0" bldLvl="0" animBg="1"/>
      <p:bldP spid="4" grpId="0" bldLvl="0" animBg="1"/>
      <p:bldP spid="5" grpId="0" bldLvl="0" animBg="1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 txBox="1"/>
          <p:nvPr/>
        </p:nvSpPr>
        <p:spPr>
          <a:xfrm>
            <a:off x="467544" y="200025"/>
            <a:ext cx="7488832" cy="3797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ru-RU" altLang="zh-CN" sz="18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Пути приобретения и использования юаня для банков в Кыргызстане </a:t>
            </a:r>
            <a:endParaRPr lang="zh-CN" altLang="en-GB" sz="18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34" name="Donut 28"/>
          <p:cNvSpPr/>
          <p:nvPr/>
        </p:nvSpPr>
        <p:spPr>
          <a:xfrm>
            <a:off x="4297410" y="1035885"/>
            <a:ext cx="890297" cy="890466"/>
          </a:xfrm>
          <a:prstGeom prst="donut">
            <a:avLst>
              <a:gd name="adj" fmla="val 10574"/>
            </a:avLst>
          </a:prstGeom>
          <a:solidFill>
            <a:srgbClr val="77A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560" tIns="31780" rIns="63560" bIns="31780" rtlCol="0" anchor="ctr"/>
          <a:lstStyle/>
          <a:p>
            <a:pPr algn="ctr">
              <a:lnSpc>
                <a:spcPct val="120000"/>
              </a:lnSpc>
            </a:pPr>
            <a:endParaRPr lang="en-US" sz="6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Donut 27"/>
          <p:cNvSpPr/>
          <p:nvPr/>
        </p:nvSpPr>
        <p:spPr>
          <a:xfrm>
            <a:off x="4550663" y="1585273"/>
            <a:ext cx="1046618" cy="1046815"/>
          </a:xfrm>
          <a:prstGeom prst="donut">
            <a:avLst>
              <a:gd name="adj" fmla="val 10574"/>
            </a:avLst>
          </a:prstGeom>
          <a:solidFill>
            <a:srgbClr val="A49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560" tIns="31780" rIns="63560" bIns="31780" rtlCol="0" anchor="ctr"/>
          <a:lstStyle/>
          <a:p>
            <a:pPr algn="ctr">
              <a:lnSpc>
                <a:spcPct val="120000"/>
              </a:lnSpc>
            </a:pPr>
            <a:endParaRPr lang="en-US" sz="6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Donut 26"/>
          <p:cNvSpPr/>
          <p:nvPr/>
        </p:nvSpPr>
        <p:spPr>
          <a:xfrm>
            <a:off x="4826326" y="2341327"/>
            <a:ext cx="1037934" cy="1038131"/>
          </a:xfrm>
          <a:prstGeom prst="donut">
            <a:avLst>
              <a:gd name="adj" fmla="val 10574"/>
            </a:avLst>
          </a:prstGeom>
          <a:solidFill>
            <a:srgbClr val="77A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560" tIns="31780" rIns="63560" bIns="31780" rtlCol="0" anchor="ctr"/>
          <a:lstStyle/>
          <a:p>
            <a:pPr algn="ctr">
              <a:lnSpc>
                <a:spcPct val="120000"/>
              </a:lnSpc>
            </a:pPr>
            <a:endParaRPr lang="en-US" sz="6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Freeform 174"/>
          <p:cNvSpPr>
            <a:spLocks noEditPoints="1"/>
          </p:cNvSpPr>
          <p:nvPr/>
        </p:nvSpPr>
        <p:spPr bwMode="auto">
          <a:xfrm>
            <a:off x="5141710" y="2718394"/>
            <a:ext cx="407157" cy="283992"/>
          </a:xfrm>
          <a:custGeom>
            <a:avLst/>
            <a:gdLst/>
            <a:ahLst/>
            <a:cxnLst>
              <a:cxn ang="0">
                <a:pos x="64" y="20"/>
              </a:cxn>
              <a:cxn ang="0">
                <a:pos x="35" y="9"/>
              </a:cxn>
              <a:cxn ang="0">
                <a:pos x="7" y="20"/>
              </a:cxn>
              <a:cxn ang="0">
                <a:pos x="6" y="20"/>
              </a:cxn>
              <a:cxn ang="0">
                <a:pos x="0" y="14"/>
              </a:cxn>
              <a:cxn ang="0">
                <a:pos x="1" y="13"/>
              </a:cxn>
              <a:cxn ang="0">
                <a:pos x="35" y="0"/>
              </a:cxn>
              <a:cxn ang="0">
                <a:pos x="70" y="13"/>
              </a:cxn>
              <a:cxn ang="0">
                <a:pos x="70" y="14"/>
              </a:cxn>
              <a:cxn ang="0">
                <a:pos x="64" y="20"/>
              </a:cxn>
              <a:cxn ang="0">
                <a:pos x="64" y="20"/>
              </a:cxn>
              <a:cxn ang="0">
                <a:pos x="54" y="30"/>
              </a:cxn>
              <a:cxn ang="0">
                <a:pos x="35" y="22"/>
              </a:cxn>
              <a:cxn ang="0">
                <a:pos x="16" y="30"/>
              </a:cxn>
              <a:cxn ang="0">
                <a:pos x="10" y="24"/>
              </a:cxn>
              <a:cxn ang="0">
                <a:pos x="10" y="23"/>
              </a:cxn>
              <a:cxn ang="0">
                <a:pos x="35" y="13"/>
              </a:cxn>
              <a:cxn ang="0">
                <a:pos x="60" y="23"/>
              </a:cxn>
              <a:cxn ang="0">
                <a:pos x="61" y="24"/>
              </a:cxn>
              <a:cxn ang="0">
                <a:pos x="55" y="30"/>
              </a:cxn>
              <a:cxn ang="0">
                <a:pos x="54" y="30"/>
              </a:cxn>
              <a:cxn ang="0">
                <a:pos x="35" y="36"/>
              </a:cxn>
              <a:cxn ang="0">
                <a:pos x="26" y="40"/>
              </a:cxn>
              <a:cxn ang="0">
                <a:pos x="20" y="34"/>
              </a:cxn>
              <a:cxn ang="0">
                <a:pos x="20" y="33"/>
              </a:cxn>
              <a:cxn ang="0">
                <a:pos x="35" y="27"/>
              </a:cxn>
              <a:cxn ang="0">
                <a:pos x="51" y="33"/>
              </a:cxn>
              <a:cxn ang="0">
                <a:pos x="51" y="34"/>
              </a:cxn>
              <a:cxn ang="0">
                <a:pos x="45" y="40"/>
              </a:cxn>
              <a:cxn ang="0">
                <a:pos x="35" y="36"/>
              </a:cxn>
              <a:cxn ang="0">
                <a:pos x="29" y="43"/>
              </a:cxn>
              <a:cxn ang="0">
                <a:pos x="35" y="41"/>
              </a:cxn>
              <a:cxn ang="0">
                <a:pos x="41" y="43"/>
              </a:cxn>
              <a:cxn ang="0">
                <a:pos x="35" y="49"/>
              </a:cxn>
              <a:cxn ang="0">
                <a:pos x="29" y="43"/>
              </a:cxn>
            </a:cxnLst>
            <a:rect l="0" t="0" r="r" b="b"/>
            <a:pathLst>
              <a:path w="70" h="49">
                <a:moveTo>
                  <a:pt x="64" y="20"/>
                </a:moveTo>
                <a:cubicBezTo>
                  <a:pt x="55" y="13"/>
                  <a:pt x="46" y="9"/>
                  <a:pt x="35" y="9"/>
                </a:cubicBezTo>
                <a:cubicBezTo>
                  <a:pt x="24" y="9"/>
                  <a:pt x="15" y="13"/>
                  <a:pt x="7" y="20"/>
                </a:cubicBezTo>
                <a:cubicBezTo>
                  <a:pt x="7" y="20"/>
                  <a:pt x="7" y="20"/>
                  <a:pt x="6" y="20"/>
                </a:cubicBezTo>
                <a:cubicBezTo>
                  <a:pt x="5" y="20"/>
                  <a:pt x="0" y="15"/>
                  <a:pt x="0" y="14"/>
                </a:cubicBezTo>
                <a:cubicBezTo>
                  <a:pt x="0" y="14"/>
                  <a:pt x="0" y="14"/>
                  <a:pt x="1" y="13"/>
                </a:cubicBezTo>
                <a:cubicBezTo>
                  <a:pt x="10" y="4"/>
                  <a:pt x="23" y="0"/>
                  <a:pt x="35" y="0"/>
                </a:cubicBezTo>
                <a:cubicBezTo>
                  <a:pt x="48" y="0"/>
                  <a:pt x="61" y="4"/>
                  <a:pt x="70" y="13"/>
                </a:cubicBezTo>
                <a:cubicBezTo>
                  <a:pt x="70" y="14"/>
                  <a:pt x="70" y="14"/>
                  <a:pt x="70" y="14"/>
                </a:cubicBezTo>
                <a:cubicBezTo>
                  <a:pt x="70" y="15"/>
                  <a:pt x="65" y="20"/>
                  <a:pt x="64" y="20"/>
                </a:cubicBezTo>
                <a:cubicBezTo>
                  <a:pt x="64" y="20"/>
                  <a:pt x="64" y="20"/>
                  <a:pt x="64" y="20"/>
                </a:cubicBezTo>
                <a:close/>
                <a:moveTo>
                  <a:pt x="54" y="30"/>
                </a:moveTo>
                <a:cubicBezTo>
                  <a:pt x="48" y="25"/>
                  <a:pt x="43" y="22"/>
                  <a:pt x="35" y="22"/>
                </a:cubicBezTo>
                <a:cubicBezTo>
                  <a:pt x="25" y="22"/>
                  <a:pt x="16" y="30"/>
                  <a:pt x="16" y="30"/>
                </a:cubicBezTo>
                <a:cubicBezTo>
                  <a:pt x="15" y="30"/>
                  <a:pt x="10" y="25"/>
                  <a:pt x="10" y="24"/>
                </a:cubicBezTo>
                <a:cubicBezTo>
                  <a:pt x="10" y="24"/>
                  <a:pt x="10" y="23"/>
                  <a:pt x="10" y="23"/>
                </a:cubicBezTo>
                <a:cubicBezTo>
                  <a:pt x="17" y="17"/>
                  <a:pt x="26" y="13"/>
                  <a:pt x="35" y="13"/>
                </a:cubicBezTo>
                <a:cubicBezTo>
                  <a:pt x="44" y="13"/>
                  <a:pt x="54" y="17"/>
                  <a:pt x="60" y="23"/>
                </a:cubicBezTo>
                <a:cubicBezTo>
                  <a:pt x="61" y="23"/>
                  <a:pt x="61" y="24"/>
                  <a:pt x="61" y="24"/>
                </a:cubicBezTo>
                <a:cubicBezTo>
                  <a:pt x="61" y="25"/>
                  <a:pt x="56" y="30"/>
                  <a:pt x="55" y="30"/>
                </a:cubicBezTo>
                <a:cubicBezTo>
                  <a:pt x="54" y="30"/>
                  <a:pt x="54" y="30"/>
                  <a:pt x="54" y="30"/>
                </a:cubicBezTo>
                <a:close/>
                <a:moveTo>
                  <a:pt x="35" y="36"/>
                </a:moveTo>
                <a:cubicBezTo>
                  <a:pt x="30" y="36"/>
                  <a:pt x="26" y="40"/>
                  <a:pt x="26" y="40"/>
                </a:cubicBezTo>
                <a:cubicBezTo>
                  <a:pt x="25" y="40"/>
                  <a:pt x="20" y="35"/>
                  <a:pt x="20" y="34"/>
                </a:cubicBezTo>
                <a:cubicBezTo>
                  <a:pt x="20" y="33"/>
                  <a:pt x="20" y="33"/>
                  <a:pt x="20" y="33"/>
                </a:cubicBezTo>
                <a:cubicBezTo>
                  <a:pt x="24" y="29"/>
                  <a:pt x="30" y="27"/>
                  <a:pt x="35" y="27"/>
                </a:cubicBezTo>
                <a:cubicBezTo>
                  <a:pt x="41" y="27"/>
                  <a:pt x="47" y="29"/>
                  <a:pt x="51" y="33"/>
                </a:cubicBezTo>
                <a:cubicBezTo>
                  <a:pt x="51" y="33"/>
                  <a:pt x="51" y="33"/>
                  <a:pt x="51" y="34"/>
                </a:cubicBezTo>
                <a:cubicBezTo>
                  <a:pt x="51" y="35"/>
                  <a:pt x="46" y="40"/>
                  <a:pt x="45" y="40"/>
                </a:cubicBezTo>
                <a:cubicBezTo>
                  <a:pt x="44" y="40"/>
                  <a:pt x="41" y="36"/>
                  <a:pt x="35" y="36"/>
                </a:cubicBezTo>
                <a:close/>
                <a:moveTo>
                  <a:pt x="29" y="43"/>
                </a:moveTo>
                <a:cubicBezTo>
                  <a:pt x="29" y="42"/>
                  <a:pt x="34" y="41"/>
                  <a:pt x="35" y="41"/>
                </a:cubicBezTo>
                <a:cubicBezTo>
                  <a:pt x="37" y="41"/>
                  <a:pt x="41" y="42"/>
                  <a:pt x="41" y="43"/>
                </a:cubicBezTo>
                <a:cubicBezTo>
                  <a:pt x="41" y="44"/>
                  <a:pt x="36" y="49"/>
                  <a:pt x="35" y="49"/>
                </a:cubicBezTo>
                <a:cubicBezTo>
                  <a:pt x="34" y="49"/>
                  <a:pt x="29" y="44"/>
                  <a:pt x="29" y="43"/>
                </a:cubicBezTo>
                <a:close/>
              </a:path>
            </a:pathLst>
          </a:custGeom>
          <a:solidFill>
            <a:srgbClr val="77A9D3"/>
          </a:solidFill>
          <a:ln w="9525">
            <a:noFill/>
            <a:round/>
          </a:ln>
        </p:spPr>
        <p:txBody>
          <a:bodyPr vert="horz" wrap="square" lIns="89364" tIns="44682" rIns="89364" bIns="44682" numCol="1" anchor="t" anchorCtr="0" compatLnSpc="1"/>
          <a:lstStyle/>
          <a:p>
            <a:pPr>
              <a:lnSpc>
                <a:spcPct val="120000"/>
              </a:lnSpc>
            </a:pPr>
            <a:endParaRPr lang="en-US" sz="6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Freeform 101"/>
          <p:cNvSpPr>
            <a:spLocks noEditPoints="1"/>
          </p:cNvSpPr>
          <p:nvPr/>
        </p:nvSpPr>
        <p:spPr bwMode="auto">
          <a:xfrm>
            <a:off x="4912761" y="1983552"/>
            <a:ext cx="322418" cy="298348"/>
          </a:xfrm>
          <a:custGeom>
            <a:avLst/>
            <a:gdLst/>
            <a:ahLst/>
            <a:cxnLst>
              <a:cxn ang="0">
                <a:pos x="39" y="36"/>
              </a:cxn>
              <a:cxn ang="0">
                <a:pos x="41" y="44"/>
              </a:cxn>
              <a:cxn ang="0">
                <a:pos x="35" y="50"/>
              </a:cxn>
              <a:cxn ang="0">
                <a:pos x="27" y="53"/>
              </a:cxn>
              <a:cxn ang="0">
                <a:pos x="18" y="53"/>
              </a:cxn>
              <a:cxn ang="0">
                <a:pos x="11" y="50"/>
              </a:cxn>
              <a:cxn ang="0">
                <a:pos x="4" y="44"/>
              </a:cxn>
              <a:cxn ang="0">
                <a:pos x="6" y="36"/>
              </a:cxn>
              <a:cxn ang="0">
                <a:pos x="0" y="28"/>
              </a:cxn>
              <a:cxn ang="0">
                <a:pos x="7" y="23"/>
              </a:cxn>
              <a:cxn ang="0">
                <a:pos x="4" y="18"/>
              </a:cxn>
              <a:cxn ang="0">
                <a:pos x="15" y="16"/>
              </a:cxn>
              <a:cxn ang="0">
                <a:pos x="19" y="8"/>
              </a:cxn>
              <a:cxn ang="0">
                <a:pos x="28" y="15"/>
              </a:cxn>
              <a:cxn ang="0">
                <a:pos x="35" y="12"/>
              </a:cxn>
              <a:cxn ang="0">
                <a:pos x="41" y="19"/>
              </a:cxn>
              <a:cxn ang="0">
                <a:pos x="45" y="27"/>
              </a:cxn>
              <a:cxn ang="0">
                <a:pos x="23" y="22"/>
              </a:cxn>
              <a:cxn ang="0">
                <a:pos x="32" y="31"/>
              </a:cxn>
              <a:cxn ang="0">
                <a:pos x="63" y="16"/>
              </a:cxn>
              <a:cxn ang="0">
                <a:pos x="64" y="24"/>
              </a:cxn>
              <a:cxn ang="0">
                <a:pos x="55" y="22"/>
              </a:cxn>
              <a:cxn ang="0">
                <a:pos x="46" y="24"/>
              </a:cxn>
              <a:cxn ang="0">
                <a:pos x="46" y="16"/>
              </a:cxn>
              <a:cxn ang="0">
                <a:pos x="46" y="9"/>
              </a:cxn>
              <a:cxn ang="0">
                <a:pos x="46" y="2"/>
              </a:cxn>
              <a:cxn ang="0">
                <a:pos x="55" y="4"/>
              </a:cxn>
              <a:cxn ang="0">
                <a:pos x="59" y="0"/>
              </a:cxn>
              <a:cxn ang="0">
                <a:pos x="62" y="7"/>
              </a:cxn>
              <a:cxn ang="0">
                <a:pos x="68" y="15"/>
              </a:cxn>
              <a:cxn ang="0">
                <a:pos x="62" y="55"/>
              </a:cxn>
              <a:cxn ang="0">
                <a:pos x="59" y="63"/>
              </a:cxn>
              <a:cxn ang="0">
                <a:pos x="54" y="59"/>
              </a:cxn>
              <a:cxn ang="0">
                <a:pos x="45" y="60"/>
              </a:cxn>
              <a:cxn ang="0">
                <a:pos x="41" y="52"/>
              </a:cxn>
              <a:cxn ang="0">
                <a:pos x="47" y="44"/>
              </a:cxn>
              <a:cxn ang="0">
                <a:pos x="50" y="36"/>
              </a:cxn>
              <a:cxn ang="0">
                <a:pos x="56" y="40"/>
              </a:cxn>
              <a:cxn ang="0">
                <a:pos x="64" y="39"/>
              </a:cxn>
              <a:cxn ang="0">
                <a:pos x="63" y="46"/>
              </a:cxn>
              <a:cxn ang="0">
                <a:pos x="55" y="8"/>
              </a:cxn>
              <a:cxn ang="0">
                <a:pos x="59" y="13"/>
              </a:cxn>
              <a:cxn ang="0">
                <a:pos x="50" y="49"/>
              </a:cxn>
              <a:cxn ang="0">
                <a:pos x="55" y="45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rgbClr val="A491BB"/>
          </a:solidFill>
          <a:ln w="9525">
            <a:noFill/>
            <a:round/>
          </a:ln>
        </p:spPr>
        <p:txBody>
          <a:bodyPr vert="horz" wrap="square" lIns="89364" tIns="44682" rIns="89364" bIns="44682" numCol="1" anchor="t" anchorCtr="0" compatLnSpc="1"/>
          <a:lstStyle/>
          <a:p>
            <a:pPr>
              <a:lnSpc>
                <a:spcPct val="120000"/>
              </a:lnSpc>
            </a:pPr>
            <a:endParaRPr lang="en-US" sz="6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Freeform 145"/>
          <p:cNvSpPr/>
          <p:nvPr/>
        </p:nvSpPr>
        <p:spPr bwMode="auto">
          <a:xfrm>
            <a:off x="4602736" y="1343853"/>
            <a:ext cx="272538" cy="235056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rgbClr val="77A9D3"/>
          </a:solidFill>
          <a:ln w="9525">
            <a:noFill/>
            <a:round/>
          </a:ln>
        </p:spPr>
        <p:txBody>
          <a:bodyPr vert="horz" wrap="square" lIns="89364" tIns="44682" rIns="89364" bIns="44682" numCol="1" anchor="t" anchorCtr="0" compatLnSpc="1"/>
          <a:lstStyle/>
          <a:p>
            <a:pPr>
              <a:lnSpc>
                <a:spcPct val="120000"/>
              </a:lnSpc>
            </a:pPr>
            <a:endParaRPr lang="en-US" sz="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Donut 25"/>
          <p:cNvSpPr/>
          <p:nvPr/>
        </p:nvSpPr>
        <p:spPr>
          <a:xfrm>
            <a:off x="4232419" y="2879584"/>
            <a:ext cx="1189630" cy="1189857"/>
          </a:xfrm>
          <a:prstGeom prst="donut">
            <a:avLst>
              <a:gd name="adj" fmla="val 10574"/>
            </a:avLst>
          </a:prstGeom>
          <a:solidFill>
            <a:srgbClr val="A49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560" tIns="31780" rIns="63560" bIns="31780" rtlCol="0" anchor="ctr"/>
          <a:lstStyle/>
          <a:p>
            <a:pPr algn="ctr">
              <a:lnSpc>
                <a:spcPct val="120000"/>
              </a:lnSpc>
            </a:pPr>
            <a:endParaRPr lang="en-US" sz="6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Donut 24"/>
          <p:cNvSpPr/>
          <p:nvPr/>
        </p:nvSpPr>
        <p:spPr>
          <a:xfrm>
            <a:off x="3274327" y="3199009"/>
            <a:ext cx="1405203" cy="1405469"/>
          </a:xfrm>
          <a:prstGeom prst="donut">
            <a:avLst>
              <a:gd name="adj" fmla="val 10574"/>
            </a:avLst>
          </a:prstGeom>
          <a:solidFill>
            <a:srgbClr val="77A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560" tIns="31780" rIns="63560" bIns="31780" rtlCol="0" anchor="ctr"/>
          <a:lstStyle/>
          <a:p>
            <a:pPr algn="ctr">
              <a:lnSpc>
                <a:spcPct val="120000"/>
              </a:lnSpc>
            </a:pPr>
            <a:endParaRPr lang="en-US" sz="6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Donut 23"/>
          <p:cNvSpPr/>
          <p:nvPr/>
        </p:nvSpPr>
        <p:spPr>
          <a:xfrm>
            <a:off x="2084070" y="3157220"/>
            <a:ext cx="1547495" cy="1561465"/>
          </a:xfrm>
          <a:prstGeom prst="donut">
            <a:avLst>
              <a:gd name="adj" fmla="val 10574"/>
            </a:avLst>
          </a:prstGeom>
          <a:solidFill>
            <a:srgbClr val="A49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560" tIns="31780" rIns="63560" bIns="31780" rtlCol="0" anchor="ctr"/>
          <a:lstStyle/>
          <a:p>
            <a:pPr algn="ctr">
              <a:lnSpc>
                <a:spcPct val="120000"/>
              </a:lnSpc>
            </a:pPr>
            <a:endParaRPr lang="en-US" sz="6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Freeform 66"/>
          <p:cNvSpPr>
            <a:spLocks noEditPoints="1"/>
          </p:cNvSpPr>
          <p:nvPr/>
        </p:nvSpPr>
        <p:spPr bwMode="auto">
          <a:xfrm>
            <a:off x="2629303" y="3670517"/>
            <a:ext cx="395834" cy="462450"/>
          </a:xfrm>
          <a:custGeom>
            <a:avLst/>
            <a:gdLst/>
            <a:ahLst/>
            <a:cxnLst>
              <a:cxn ang="0">
                <a:pos x="55" y="9"/>
              </a:cxn>
              <a:cxn ang="0">
                <a:pos x="55" y="14"/>
              </a:cxn>
              <a:cxn ang="0">
                <a:pos x="27" y="23"/>
              </a:cxn>
              <a:cxn ang="0">
                <a:pos x="0" y="14"/>
              </a:cxn>
              <a:cxn ang="0">
                <a:pos x="0" y="9"/>
              </a:cxn>
              <a:cxn ang="0">
                <a:pos x="27" y="0"/>
              </a:cxn>
              <a:cxn ang="0">
                <a:pos x="55" y="9"/>
              </a:cxn>
              <a:cxn ang="0">
                <a:pos x="55" y="21"/>
              </a:cxn>
              <a:cxn ang="0">
                <a:pos x="55" y="27"/>
              </a:cxn>
              <a:cxn ang="0">
                <a:pos x="27" y="37"/>
              </a:cxn>
              <a:cxn ang="0">
                <a:pos x="0" y="27"/>
              </a:cxn>
              <a:cxn ang="0">
                <a:pos x="0" y="21"/>
              </a:cxn>
              <a:cxn ang="0">
                <a:pos x="27" y="27"/>
              </a:cxn>
              <a:cxn ang="0">
                <a:pos x="55" y="21"/>
              </a:cxn>
              <a:cxn ang="0">
                <a:pos x="55" y="35"/>
              </a:cxn>
              <a:cxn ang="0">
                <a:pos x="55" y="41"/>
              </a:cxn>
              <a:cxn ang="0">
                <a:pos x="27" y="50"/>
              </a:cxn>
              <a:cxn ang="0">
                <a:pos x="0" y="41"/>
              </a:cxn>
              <a:cxn ang="0">
                <a:pos x="0" y="35"/>
              </a:cxn>
              <a:cxn ang="0">
                <a:pos x="27" y="41"/>
              </a:cxn>
              <a:cxn ang="0">
                <a:pos x="55" y="35"/>
              </a:cxn>
              <a:cxn ang="0">
                <a:pos x="55" y="49"/>
              </a:cxn>
              <a:cxn ang="0">
                <a:pos x="55" y="55"/>
              </a:cxn>
              <a:cxn ang="0">
                <a:pos x="27" y="64"/>
              </a:cxn>
              <a:cxn ang="0">
                <a:pos x="0" y="55"/>
              </a:cxn>
              <a:cxn ang="0">
                <a:pos x="0" y="49"/>
              </a:cxn>
              <a:cxn ang="0">
                <a:pos x="27" y="55"/>
              </a:cxn>
              <a:cxn ang="0">
                <a:pos x="55" y="49"/>
              </a:cxn>
            </a:cxnLst>
            <a:rect l="0" t="0" r="r" b="b"/>
            <a:pathLst>
              <a:path w="55" h="64">
                <a:moveTo>
                  <a:pt x="55" y="9"/>
                </a:moveTo>
                <a:cubicBezTo>
                  <a:pt x="55" y="14"/>
                  <a:pt x="55" y="14"/>
                  <a:pt x="55" y="14"/>
                </a:cubicBezTo>
                <a:cubicBezTo>
                  <a:pt x="55" y="19"/>
                  <a:pt x="42" y="23"/>
                  <a:pt x="27" y="23"/>
                </a:cubicBezTo>
                <a:cubicBezTo>
                  <a:pt x="12" y="23"/>
                  <a:pt x="0" y="19"/>
                  <a:pt x="0" y="14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12" y="0"/>
                  <a:pt x="27" y="0"/>
                </a:cubicBezTo>
                <a:cubicBezTo>
                  <a:pt x="42" y="0"/>
                  <a:pt x="55" y="4"/>
                  <a:pt x="55" y="9"/>
                </a:cubicBezTo>
                <a:close/>
                <a:moveTo>
                  <a:pt x="55" y="21"/>
                </a:moveTo>
                <a:cubicBezTo>
                  <a:pt x="55" y="27"/>
                  <a:pt x="55" y="27"/>
                  <a:pt x="55" y="27"/>
                </a:cubicBezTo>
                <a:cubicBezTo>
                  <a:pt x="55" y="32"/>
                  <a:pt x="42" y="37"/>
                  <a:pt x="27" y="37"/>
                </a:cubicBezTo>
                <a:cubicBezTo>
                  <a:pt x="12" y="37"/>
                  <a:pt x="0" y="32"/>
                  <a:pt x="0" y="27"/>
                </a:cubicBezTo>
                <a:cubicBezTo>
                  <a:pt x="0" y="21"/>
                  <a:pt x="0" y="21"/>
                  <a:pt x="0" y="21"/>
                </a:cubicBezTo>
                <a:cubicBezTo>
                  <a:pt x="6" y="25"/>
                  <a:pt x="16" y="27"/>
                  <a:pt x="27" y="27"/>
                </a:cubicBezTo>
                <a:cubicBezTo>
                  <a:pt x="38" y="27"/>
                  <a:pt x="49" y="25"/>
                  <a:pt x="55" y="21"/>
                </a:cubicBezTo>
                <a:close/>
                <a:moveTo>
                  <a:pt x="55" y="35"/>
                </a:moveTo>
                <a:cubicBezTo>
                  <a:pt x="55" y="41"/>
                  <a:pt x="55" y="41"/>
                  <a:pt x="55" y="41"/>
                </a:cubicBezTo>
                <a:cubicBezTo>
                  <a:pt x="55" y="46"/>
                  <a:pt x="42" y="50"/>
                  <a:pt x="27" y="50"/>
                </a:cubicBezTo>
                <a:cubicBezTo>
                  <a:pt x="12" y="50"/>
                  <a:pt x="0" y="46"/>
                  <a:pt x="0" y="41"/>
                </a:cubicBezTo>
                <a:cubicBezTo>
                  <a:pt x="0" y="35"/>
                  <a:pt x="0" y="35"/>
                  <a:pt x="0" y="35"/>
                </a:cubicBezTo>
                <a:cubicBezTo>
                  <a:pt x="6" y="39"/>
                  <a:pt x="16" y="41"/>
                  <a:pt x="27" y="41"/>
                </a:cubicBezTo>
                <a:cubicBezTo>
                  <a:pt x="38" y="41"/>
                  <a:pt x="49" y="39"/>
                  <a:pt x="55" y="35"/>
                </a:cubicBezTo>
                <a:close/>
                <a:moveTo>
                  <a:pt x="55" y="49"/>
                </a:moveTo>
                <a:cubicBezTo>
                  <a:pt x="55" y="55"/>
                  <a:pt x="55" y="55"/>
                  <a:pt x="55" y="55"/>
                </a:cubicBezTo>
                <a:cubicBezTo>
                  <a:pt x="55" y="60"/>
                  <a:pt x="42" y="64"/>
                  <a:pt x="27" y="64"/>
                </a:cubicBezTo>
                <a:cubicBezTo>
                  <a:pt x="12" y="64"/>
                  <a:pt x="0" y="60"/>
                  <a:pt x="0" y="55"/>
                </a:cubicBezTo>
                <a:cubicBezTo>
                  <a:pt x="0" y="49"/>
                  <a:pt x="0" y="49"/>
                  <a:pt x="0" y="49"/>
                </a:cubicBezTo>
                <a:cubicBezTo>
                  <a:pt x="6" y="53"/>
                  <a:pt x="16" y="55"/>
                  <a:pt x="27" y="55"/>
                </a:cubicBezTo>
                <a:cubicBezTo>
                  <a:pt x="38" y="55"/>
                  <a:pt x="49" y="53"/>
                  <a:pt x="55" y="49"/>
                </a:cubicBezTo>
                <a:close/>
              </a:path>
            </a:pathLst>
          </a:custGeom>
          <a:solidFill>
            <a:srgbClr val="A491BB"/>
          </a:solidFill>
          <a:ln w="9525">
            <a:noFill/>
            <a:round/>
          </a:ln>
        </p:spPr>
        <p:txBody>
          <a:bodyPr vert="horz" wrap="square" lIns="89364" tIns="44682" rIns="89364" bIns="44682" numCol="1" anchor="t" anchorCtr="0" compatLnSpc="1"/>
          <a:lstStyle/>
          <a:p>
            <a:pPr>
              <a:lnSpc>
                <a:spcPct val="120000"/>
              </a:lnSpc>
            </a:pPr>
            <a:endParaRPr lang="en-US" sz="6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Freeform 72"/>
          <p:cNvSpPr>
            <a:spLocks noEditPoints="1"/>
          </p:cNvSpPr>
          <p:nvPr/>
        </p:nvSpPr>
        <p:spPr bwMode="auto">
          <a:xfrm>
            <a:off x="3777424" y="3743832"/>
            <a:ext cx="399011" cy="315823"/>
          </a:xfrm>
          <a:custGeom>
            <a:avLst/>
            <a:gdLst/>
            <a:ahLst/>
            <a:cxnLst>
              <a:cxn ang="0">
                <a:pos x="50" y="41"/>
              </a:cxn>
              <a:cxn ang="0">
                <a:pos x="40" y="51"/>
              </a:cxn>
              <a:cxn ang="0">
                <a:pos x="10" y="51"/>
              </a:cxn>
              <a:cxn ang="0">
                <a:pos x="0" y="41"/>
              </a:cxn>
              <a:cxn ang="0">
                <a:pos x="0" y="11"/>
              </a:cxn>
              <a:cxn ang="0">
                <a:pos x="10" y="1"/>
              </a:cxn>
              <a:cxn ang="0">
                <a:pos x="40" y="1"/>
              </a:cxn>
              <a:cxn ang="0">
                <a:pos x="44" y="1"/>
              </a:cxn>
              <a:cxn ang="0">
                <a:pos x="45" y="2"/>
              </a:cxn>
              <a:cxn ang="0">
                <a:pos x="44" y="3"/>
              </a:cxn>
              <a:cxn ang="0">
                <a:pos x="43" y="5"/>
              </a:cxn>
              <a:cxn ang="0">
                <a:pos x="41" y="5"/>
              </a:cxn>
              <a:cxn ang="0">
                <a:pos x="40" y="5"/>
              </a:cxn>
              <a:cxn ang="0">
                <a:pos x="10" y="5"/>
              </a:cxn>
              <a:cxn ang="0">
                <a:pos x="4" y="11"/>
              </a:cxn>
              <a:cxn ang="0">
                <a:pos x="4" y="41"/>
              </a:cxn>
              <a:cxn ang="0">
                <a:pos x="10" y="46"/>
              </a:cxn>
              <a:cxn ang="0">
                <a:pos x="40" y="46"/>
              </a:cxn>
              <a:cxn ang="0">
                <a:pos x="45" y="41"/>
              </a:cxn>
              <a:cxn ang="0">
                <a:pos x="45" y="36"/>
              </a:cxn>
              <a:cxn ang="0">
                <a:pos x="46" y="35"/>
              </a:cxn>
              <a:cxn ang="0">
                <a:pos x="48" y="33"/>
              </a:cxn>
              <a:cxn ang="0">
                <a:pos x="49" y="33"/>
              </a:cxn>
              <a:cxn ang="0">
                <a:pos x="50" y="34"/>
              </a:cxn>
              <a:cxn ang="0">
                <a:pos x="50" y="41"/>
              </a:cxn>
              <a:cxn ang="0">
                <a:pos x="57" y="18"/>
              </a:cxn>
              <a:cxn ang="0">
                <a:pos x="33" y="42"/>
              </a:cxn>
              <a:cxn ang="0">
                <a:pos x="23" y="42"/>
              </a:cxn>
              <a:cxn ang="0">
                <a:pos x="23" y="31"/>
              </a:cxn>
              <a:cxn ang="0">
                <a:pos x="47" y="7"/>
              </a:cxn>
              <a:cxn ang="0">
                <a:pos x="57" y="18"/>
              </a:cxn>
              <a:cxn ang="0">
                <a:pos x="36" y="34"/>
              </a:cxn>
              <a:cxn ang="0">
                <a:pos x="30" y="29"/>
              </a:cxn>
              <a:cxn ang="0">
                <a:pos x="26" y="33"/>
              </a:cxn>
              <a:cxn ang="0">
                <a:pos x="26" y="35"/>
              </a:cxn>
              <a:cxn ang="0">
                <a:pos x="29" y="35"/>
              </a:cxn>
              <a:cxn ang="0">
                <a:pos x="29" y="38"/>
              </a:cxn>
              <a:cxn ang="0">
                <a:pos x="31" y="38"/>
              </a:cxn>
              <a:cxn ang="0">
                <a:pos x="36" y="34"/>
              </a:cxn>
              <a:cxn ang="0">
                <a:pos x="46" y="13"/>
              </a:cxn>
              <a:cxn ang="0">
                <a:pos x="34" y="25"/>
              </a:cxn>
              <a:cxn ang="0">
                <a:pos x="33" y="26"/>
              </a:cxn>
              <a:cxn ang="0">
                <a:pos x="35" y="26"/>
              </a:cxn>
              <a:cxn ang="0">
                <a:pos x="47" y="14"/>
              </a:cxn>
              <a:cxn ang="0">
                <a:pos x="47" y="13"/>
              </a:cxn>
              <a:cxn ang="0">
                <a:pos x="46" y="13"/>
              </a:cxn>
              <a:cxn ang="0">
                <a:pos x="59" y="15"/>
              </a:cxn>
              <a:cxn ang="0">
                <a:pos x="49" y="5"/>
              </a:cxn>
              <a:cxn ang="0">
                <a:pos x="52" y="2"/>
              </a:cxn>
              <a:cxn ang="0">
                <a:pos x="57" y="2"/>
              </a:cxn>
              <a:cxn ang="0">
                <a:pos x="62" y="7"/>
              </a:cxn>
              <a:cxn ang="0">
                <a:pos x="62" y="12"/>
              </a:cxn>
              <a:cxn ang="0">
                <a:pos x="59" y="15"/>
              </a:cxn>
            </a:cxnLst>
            <a:rect l="0" t="0" r="r" b="b"/>
            <a:pathLst>
              <a:path w="64" h="51">
                <a:moveTo>
                  <a:pt x="50" y="41"/>
                </a:moveTo>
                <a:cubicBezTo>
                  <a:pt x="50" y="46"/>
                  <a:pt x="45" y="51"/>
                  <a:pt x="40" y="51"/>
                </a:cubicBezTo>
                <a:cubicBezTo>
                  <a:pt x="10" y="51"/>
                  <a:pt x="10" y="51"/>
                  <a:pt x="10" y="51"/>
                </a:cubicBezTo>
                <a:cubicBezTo>
                  <a:pt x="4" y="51"/>
                  <a:pt x="0" y="46"/>
                  <a:pt x="0" y="4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4" y="1"/>
                  <a:pt x="1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1" y="1"/>
                  <a:pt x="43" y="1"/>
                  <a:pt x="44" y="1"/>
                </a:cubicBezTo>
                <a:cubicBezTo>
                  <a:pt x="44" y="2"/>
                  <a:pt x="44" y="2"/>
                  <a:pt x="45" y="2"/>
                </a:cubicBezTo>
                <a:cubicBezTo>
                  <a:pt x="45" y="3"/>
                  <a:pt x="45" y="3"/>
                  <a:pt x="44" y="3"/>
                </a:cubicBezTo>
                <a:cubicBezTo>
                  <a:pt x="43" y="5"/>
                  <a:pt x="43" y="5"/>
                  <a:pt x="43" y="5"/>
                </a:cubicBezTo>
                <a:cubicBezTo>
                  <a:pt x="42" y="5"/>
                  <a:pt x="42" y="5"/>
                  <a:pt x="41" y="5"/>
                </a:cubicBezTo>
                <a:cubicBezTo>
                  <a:pt x="41" y="5"/>
                  <a:pt x="40" y="5"/>
                  <a:pt x="4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7" y="5"/>
                  <a:pt x="4" y="8"/>
                  <a:pt x="4" y="1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4"/>
                  <a:pt x="7" y="46"/>
                  <a:pt x="1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3" y="46"/>
                  <a:pt x="45" y="44"/>
                  <a:pt x="45" y="41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6" y="35"/>
                  <a:pt x="46" y="35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9" y="33"/>
                  <a:pt x="49" y="33"/>
                </a:cubicBezTo>
                <a:cubicBezTo>
                  <a:pt x="50" y="33"/>
                  <a:pt x="50" y="33"/>
                  <a:pt x="50" y="34"/>
                </a:cubicBezTo>
                <a:lnTo>
                  <a:pt x="50" y="41"/>
                </a:lnTo>
                <a:close/>
                <a:moveTo>
                  <a:pt x="57" y="18"/>
                </a:moveTo>
                <a:cubicBezTo>
                  <a:pt x="33" y="42"/>
                  <a:pt x="33" y="42"/>
                  <a:pt x="33" y="42"/>
                </a:cubicBezTo>
                <a:cubicBezTo>
                  <a:pt x="23" y="42"/>
                  <a:pt x="23" y="42"/>
                  <a:pt x="23" y="42"/>
                </a:cubicBezTo>
                <a:cubicBezTo>
                  <a:pt x="23" y="31"/>
                  <a:pt x="23" y="31"/>
                  <a:pt x="23" y="31"/>
                </a:cubicBezTo>
                <a:cubicBezTo>
                  <a:pt x="47" y="7"/>
                  <a:pt x="47" y="7"/>
                  <a:pt x="47" y="7"/>
                </a:cubicBezTo>
                <a:lnTo>
                  <a:pt x="57" y="18"/>
                </a:lnTo>
                <a:close/>
                <a:moveTo>
                  <a:pt x="36" y="34"/>
                </a:moveTo>
                <a:cubicBezTo>
                  <a:pt x="30" y="29"/>
                  <a:pt x="30" y="29"/>
                  <a:pt x="30" y="29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5"/>
                  <a:pt x="26" y="35"/>
                  <a:pt x="26" y="35"/>
                </a:cubicBezTo>
                <a:cubicBezTo>
                  <a:pt x="29" y="35"/>
                  <a:pt x="29" y="35"/>
                  <a:pt x="29" y="35"/>
                </a:cubicBezTo>
                <a:cubicBezTo>
                  <a:pt x="29" y="38"/>
                  <a:pt x="29" y="38"/>
                  <a:pt x="29" y="38"/>
                </a:cubicBezTo>
                <a:cubicBezTo>
                  <a:pt x="31" y="38"/>
                  <a:pt x="31" y="38"/>
                  <a:pt x="31" y="38"/>
                </a:cubicBezTo>
                <a:lnTo>
                  <a:pt x="36" y="34"/>
                </a:lnTo>
                <a:close/>
                <a:moveTo>
                  <a:pt x="46" y="13"/>
                </a:moveTo>
                <a:cubicBezTo>
                  <a:pt x="34" y="25"/>
                  <a:pt x="34" y="25"/>
                  <a:pt x="34" y="25"/>
                </a:cubicBezTo>
                <a:cubicBezTo>
                  <a:pt x="33" y="25"/>
                  <a:pt x="33" y="26"/>
                  <a:pt x="33" y="26"/>
                </a:cubicBezTo>
                <a:cubicBezTo>
                  <a:pt x="34" y="27"/>
                  <a:pt x="34" y="27"/>
                  <a:pt x="35" y="26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3"/>
                  <a:pt x="47" y="13"/>
                  <a:pt x="47" y="13"/>
                </a:cubicBezTo>
                <a:cubicBezTo>
                  <a:pt x="47" y="12"/>
                  <a:pt x="46" y="12"/>
                  <a:pt x="46" y="13"/>
                </a:cubicBezTo>
                <a:close/>
                <a:moveTo>
                  <a:pt x="59" y="15"/>
                </a:moveTo>
                <a:cubicBezTo>
                  <a:pt x="49" y="5"/>
                  <a:pt x="49" y="5"/>
                  <a:pt x="49" y="5"/>
                </a:cubicBezTo>
                <a:cubicBezTo>
                  <a:pt x="52" y="2"/>
                  <a:pt x="52" y="2"/>
                  <a:pt x="52" y="2"/>
                </a:cubicBezTo>
                <a:cubicBezTo>
                  <a:pt x="53" y="0"/>
                  <a:pt x="56" y="0"/>
                  <a:pt x="57" y="2"/>
                </a:cubicBezTo>
                <a:cubicBezTo>
                  <a:pt x="62" y="7"/>
                  <a:pt x="62" y="7"/>
                  <a:pt x="62" y="7"/>
                </a:cubicBezTo>
                <a:cubicBezTo>
                  <a:pt x="64" y="9"/>
                  <a:pt x="64" y="11"/>
                  <a:pt x="62" y="12"/>
                </a:cubicBezTo>
                <a:lnTo>
                  <a:pt x="59" y="15"/>
                </a:lnTo>
                <a:close/>
              </a:path>
            </a:pathLst>
          </a:custGeom>
          <a:solidFill>
            <a:srgbClr val="77A9D3"/>
          </a:solidFill>
          <a:ln w="9525">
            <a:noFill/>
            <a:round/>
          </a:ln>
        </p:spPr>
        <p:txBody>
          <a:bodyPr vert="horz" wrap="square" lIns="89364" tIns="44682" rIns="89364" bIns="44682" numCol="1" anchor="t" anchorCtr="0" compatLnSpc="1"/>
          <a:lstStyle/>
          <a:p>
            <a:pPr>
              <a:lnSpc>
                <a:spcPct val="120000"/>
              </a:lnSpc>
            </a:pPr>
            <a:endParaRPr lang="en-US" sz="6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Freeform 126"/>
          <p:cNvSpPr/>
          <p:nvPr/>
        </p:nvSpPr>
        <p:spPr bwMode="auto">
          <a:xfrm>
            <a:off x="4675731" y="3279491"/>
            <a:ext cx="303001" cy="390049"/>
          </a:xfrm>
          <a:custGeom>
            <a:avLst/>
            <a:gdLst/>
            <a:ahLst/>
            <a:cxnLst>
              <a:cxn ang="0">
                <a:pos x="25" y="46"/>
              </a:cxn>
              <a:cxn ang="0">
                <a:pos x="1" y="64"/>
              </a:cxn>
              <a:cxn ang="0">
                <a:pos x="0" y="62"/>
              </a:cxn>
              <a:cxn ang="0">
                <a:pos x="1" y="61"/>
              </a:cxn>
              <a:cxn ang="0">
                <a:pos x="22" y="46"/>
              </a:cxn>
              <a:cxn ang="0">
                <a:pos x="1" y="36"/>
              </a:cxn>
              <a:cxn ang="0">
                <a:pos x="24" y="41"/>
              </a:cxn>
              <a:cxn ang="0">
                <a:pos x="27" y="31"/>
              </a:cxn>
              <a:cxn ang="0">
                <a:pos x="7" y="18"/>
              </a:cxn>
              <a:cxn ang="0">
                <a:pos x="27" y="28"/>
              </a:cxn>
              <a:cxn ang="0">
                <a:pos x="28" y="21"/>
              </a:cxn>
              <a:cxn ang="0">
                <a:pos x="23" y="0"/>
              </a:cxn>
              <a:cxn ang="0">
                <a:pos x="31" y="21"/>
              </a:cxn>
              <a:cxn ang="0">
                <a:pos x="31" y="25"/>
              </a:cxn>
              <a:cxn ang="0">
                <a:pos x="48" y="18"/>
              </a:cxn>
              <a:cxn ang="0">
                <a:pos x="30" y="32"/>
              </a:cxn>
              <a:cxn ang="0">
                <a:pos x="27" y="42"/>
              </a:cxn>
              <a:cxn ang="0">
                <a:pos x="50" y="39"/>
              </a:cxn>
              <a:cxn ang="0">
                <a:pos x="25" y="46"/>
              </a:cxn>
            </a:cxnLst>
            <a:rect l="0" t="0" r="r" b="b"/>
            <a:pathLst>
              <a:path w="50" h="64">
                <a:moveTo>
                  <a:pt x="25" y="46"/>
                </a:moveTo>
                <a:cubicBezTo>
                  <a:pt x="20" y="57"/>
                  <a:pt x="11" y="64"/>
                  <a:pt x="1" y="64"/>
                </a:cubicBezTo>
                <a:cubicBezTo>
                  <a:pt x="0" y="64"/>
                  <a:pt x="0" y="63"/>
                  <a:pt x="0" y="62"/>
                </a:cubicBezTo>
                <a:cubicBezTo>
                  <a:pt x="0" y="61"/>
                  <a:pt x="0" y="61"/>
                  <a:pt x="1" y="61"/>
                </a:cubicBezTo>
                <a:cubicBezTo>
                  <a:pt x="10" y="61"/>
                  <a:pt x="17" y="55"/>
                  <a:pt x="22" y="46"/>
                </a:cubicBezTo>
                <a:cubicBezTo>
                  <a:pt x="17" y="48"/>
                  <a:pt x="6" y="50"/>
                  <a:pt x="1" y="36"/>
                </a:cubicBezTo>
                <a:cubicBezTo>
                  <a:pt x="15" y="30"/>
                  <a:pt x="22" y="37"/>
                  <a:pt x="24" y="41"/>
                </a:cubicBezTo>
                <a:cubicBezTo>
                  <a:pt x="25" y="38"/>
                  <a:pt x="26" y="35"/>
                  <a:pt x="27" y="31"/>
                </a:cubicBezTo>
                <a:cubicBezTo>
                  <a:pt x="27" y="31"/>
                  <a:pt x="9" y="34"/>
                  <a:pt x="7" y="18"/>
                </a:cubicBezTo>
                <a:cubicBezTo>
                  <a:pt x="23" y="12"/>
                  <a:pt x="27" y="28"/>
                  <a:pt x="27" y="28"/>
                </a:cubicBezTo>
                <a:cubicBezTo>
                  <a:pt x="27" y="26"/>
                  <a:pt x="28" y="21"/>
                  <a:pt x="28" y="21"/>
                </a:cubicBezTo>
                <a:cubicBezTo>
                  <a:pt x="28" y="21"/>
                  <a:pt x="14" y="12"/>
                  <a:pt x="23" y="0"/>
                </a:cubicBezTo>
                <a:cubicBezTo>
                  <a:pt x="39" y="5"/>
                  <a:pt x="31" y="21"/>
                  <a:pt x="31" y="21"/>
                </a:cubicBezTo>
                <a:cubicBezTo>
                  <a:pt x="31" y="21"/>
                  <a:pt x="31" y="24"/>
                  <a:pt x="31" y="25"/>
                </a:cubicBezTo>
                <a:cubicBezTo>
                  <a:pt x="31" y="25"/>
                  <a:pt x="37" y="14"/>
                  <a:pt x="48" y="18"/>
                </a:cubicBezTo>
                <a:cubicBezTo>
                  <a:pt x="48" y="35"/>
                  <a:pt x="30" y="32"/>
                  <a:pt x="30" y="32"/>
                </a:cubicBezTo>
                <a:cubicBezTo>
                  <a:pt x="29" y="35"/>
                  <a:pt x="29" y="39"/>
                  <a:pt x="27" y="42"/>
                </a:cubicBezTo>
                <a:cubicBezTo>
                  <a:pt x="27" y="42"/>
                  <a:pt x="38" y="30"/>
                  <a:pt x="50" y="39"/>
                </a:cubicBezTo>
                <a:cubicBezTo>
                  <a:pt x="43" y="57"/>
                  <a:pt x="25" y="46"/>
                  <a:pt x="25" y="46"/>
                </a:cubicBezTo>
                <a:close/>
              </a:path>
            </a:pathLst>
          </a:custGeom>
          <a:solidFill>
            <a:srgbClr val="A491BB"/>
          </a:solidFill>
          <a:ln w="9525">
            <a:noFill/>
            <a:round/>
          </a:ln>
        </p:spPr>
        <p:txBody>
          <a:bodyPr vert="horz" wrap="square" lIns="89364" tIns="44682" rIns="89364" bIns="44682" numCol="1" anchor="t" anchorCtr="0" compatLnSpc="1"/>
          <a:lstStyle/>
          <a:p>
            <a:pPr>
              <a:lnSpc>
                <a:spcPct val="120000"/>
              </a:lnSpc>
            </a:pPr>
            <a:endParaRPr lang="en-US" sz="6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Footer Text"/>
          <p:cNvSpPr txBox="1"/>
          <p:nvPr/>
        </p:nvSpPr>
        <p:spPr>
          <a:xfrm>
            <a:off x="5004048" y="4299942"/>
            <a:ext cx="369780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zh-CN" sz="1200" smtClean="0">
                <a:latin typeface="Times New Roman" pitchFamily="18" charset="0"/>
                <a:ea typeface="黑体" panose="02010609060101010101" charset="-122"/>
                <a:cs typeface="Times New Roman" pitchFamily="18" charset="0"/>
              </a:rPr>
              <a:t>Получение  </a:t>
            </a:r>
            <a:r>
              <a:rPr lang="ru-RU" altLang="zh-CN" sz="1200" dirty="0" smtClean="0">
                <a:latin typeface="Times New Roman" pitchFamily="18" charset="0"/>
                <a:ea typeface="黑体" panose="02010609060101010101" charset="-122"/>
                <a:cs typeface="Times New Roman" pitchFamily="18" charset="0"/>
              </a:rPr>
              <a:t>кредитов в юанях в центральном банке</a:t>
            </a:r>
            <a:endParaRPr lang="zh-CN" altLang="en-US" sz="12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8" name="Footer Text"/>
          <p:cNvSpPr txBox="1"/>
          <p:nvPr/>
        </p:nvSpPr>
        <p:spPr>
          <a:xfrm>
            <a:off x="6046225" y="2592787"/>
            <a:ext cx="309777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zh-CN" sz="1200" dirty="0" smtClean="0">
                <a:latin typeface="Times New Roman" pitchFamily="18" charset="0"/>
                <a:ea typeface="黑体" panose="02010609060101010101" charset="-122"/>
                <a:cs typeface="Times New Roman" pitchFamily="18" charset="0"/>
              </a:rPr>
              <a:t>Выпуск облигаций в юанях в банках Китая или за рубежом </a:t>
            </a:r>
            <a:endParaRPr lang="zh-CN" altLang="en-US" sz="1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9" name="Footer Text"/>
          <p:cNvSpPr txBox="1"/>
          <p:nvPr/>
        </p:nvSpPr>
        <p:spPr>
          <a:xfrm>
            <a:off x="323528" y="2715766"/>
            <a:ext cx="216024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altLang="zh-CN" sz="1200" dirty="0" smtClean="0">
                <a:latin typeface="Times New Roman" pitchFamily="18" charset="0"/>
                <a:ea typeface="黑体" panose="02010609060101010101" charset="-122"/>
                <a:cs typeface="Times New Roman" pitchFamily="18" charset="0"/>
              </a:rPr>
              <a:t> Пути  использования средств в   </a:t>
            </a:r>
            <a:r>
              <a:rPr lang="ru-RU" altLang="zh-CN" sz="1200" dirty="0" smtClean="0">
                <a:latin typeface="Times New Roman" pitchFamily="18" charset="0"/>
                <a:ea typeface="黑体" panose="02010609060101010101" charset="-122"/>
                <a:cs typeface="Times New Roman" pitchFamily="18" charset="0"/>
              </a:rPr>
              <a:t>юанях для </a:t>
            </a:r>
            <a:r>
              <a:rPr lang="ru-RU" altLang="zh-CN" sz="1200" dirty="0" smtClean="0">
                <a:latin typeface="Times New Roman" pitchFamily="18" charset="0"/>
                <a:ea typeface="黑体" panose="02010609060101010101" charset="-122"/>
                <a:cs typeface="Times New Roman" pitchFamily="18" charset="0"/>
              </a:rPr>
              <a:t>банков Кыргызстана</a:t>
            </a:r>
            <a:endParaRPr lang="zh-CN" altLang="en-US" sz="1200" dirty="0">
              <a:latin typeface="Times New Roman" pitchFamily="18" charset="0"/>
              <a:ea typeface="黑体" panose="02010609060101010101" charset="-122"/>
              <a:cs typeface="Times New Roman" pitchFamily="18" charset="0"/>
            </a:endParaRPr>
          </a:p>
        </p:txBody>
      </p:sp>
      <p:sp>
        <p:nvSpPr>
          <p:cNvPr id="50" name="Footer Text"/>
          <p:cNvSpPr txBox="1"/>
          <p:nvPr/>
        </p:nvSpPr>
        <p:spPr>
          <a:xfrm>
            <a:off x="5580112" y="1059582"/>
            <a:ext cx="2808312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altLang="zh-CN" sz="1200" dirty="0" smtClean="0">
                <a:latin typeface="Times New Roman" pitchFamily="18" charset="0"/>
                <a:ea typeface="黑体" panose="02010609060101010101" charset="-122"/>
                <a:cs typeface="Times New Roman" pitchFamily="18" charset="0"/>
                <a:sym typeface="+mn-ea"/>
              </a:rPr>
              <a:t>Получение </a:t>
            </a:r>
            <a:r>
              <a:rPr lang="ru-RU" altLang="zh-CN" sz="1200" dirty="0" smtClean="0">
                <a:latin typeface="Times New Roman" pitchFamily="18" charset="0"/>
                <a:ea typeface="黑体" panose="02010609060101010101" charset="-122"/>
                <a:cs typeface="Times New Roman" pitchFamily="18" charset="0"/>
                <a:sym typeface="+mn-ea"/>
              </a:rPr>
              <a:t>финансирования счета в юанях или покупка юаней через открытие банковского счета в </a:t>
            </a:r>
            <a:r>
              <a:rPr lang="ru-RU" altLang="zh-CN" sz="1200" dirty="0" smtClean="0">
                <a:latin typeface="Times New Roman" pitchFamily="18" charset="0"/>
                <a:ea typeface="黑体" panose="02010609060101010101" charset="-122"/>
                <a:cs typeface="Times New Roman" pitchFamily="18" charset="0"/>
                <a:sym typeface="+mn-ea"/>
              </a:rPr>
              <a:t>китайском </a:t>
            </a:r>
            <a:r>
              <a:rPr lang="ru-RU" altLang="zh-CN" sz="1200" dirty="0" smtClean="0">
                <a:latin typeface="Times New Roman" pitchFamily="18" charset="0"/>
                <a:ea typeface="黑体" panose="02010609060101010101" charset="-122"/>
                <a:cs typeface="Times New Roman" pitchFamily="18" charset="0"/>
                <a:sym typeface="+mn-ea"/>
              </a:rPr>
              <a:t>банке,.</a:t>
            </a:r>
            <a:endParaRPr lang="zh-CN" altLang="en-US" sz="1200" dirty="0">
              <a:latin typeface="Times New Roman" pitchFamily="18" charset="0"/>
              <a:ea typeface="黑体" panose="02010609060101010101" charset="-122"/>
              <a:cs typeface="Times New Roman" pitchFamily="18" charset="0"/>
            </a:endParaRPr>
          </a:p>
        </p:txBody>
      </p:sp>
      <p:sp>
        <p:nvSpPr>
          <p:cNvPr id="51" name="Footer Text"/>
          <p:cNvSpPr txBox="1"/>
          <p:nvPr/>
        </p:nvSpPr>
        <p:spPr>
          <a:xfrm>
            <a:off x="683568" y="1150208"/>
            <a:ext cx="3502567" cy="7848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altLang="zh-CN" sz="1200" dirty="0" smtClean="0">
                <a:latin typeface="Times New Roman" pitchFamily="18" charset="0"/>
                <a:ea typeface="黑体" panose="02010609060101010101" charset="-122"/>
                <a:cs typeface="Times New Roman" pitchFamily="18" charset="0"/>
              </a:rPr>
              <a:t>Депозиты </a:t>
            </a:r>
            <a:r>
              <a:rPr lang="ru-RU" altLang="zh-CN" sz="1200" dirty="0" smtClean="0">
                <a:latin typeface="Times New Roman" pitchFamily="18" charset="0"/>
                <a:ea typeface="黑体" panose="02010609060101010101" charset="-122"/>
                <a:cs typeface="Times New Roman" pitchFamily="18" charset="0"/>
              </a:rPr>
              <a:t>в юанях </a:t>
            </a:r>
            <a:r>
              <a:rPr lang="ru-RU" altLang="zh-CN" sz="1200" dirty="0" smtClean="0">
                <a:latin typeface="Times New Roman" pitchFamily="18" charset="0"/>
                <a:ea typeface="黑体" panose="02010609060101010101" charset="-122"/>
                <a:cs typeface="Times New Roman" pitchFamily="18" charset="0"/>
              </a:rPr>
              <a:t>при торговлях</a:t>
            </a:r>
            <a:r>
              <a:rPr lang="ru-RU" altLang="zh-CN" sz="1200" dirty="0" smtClean="0">
                <a:latin typeface="Times New Roman" pitchFamily="18" charset="0"/>
                <a:ea typeface="黑体" panose="02010609060101010101" charset="-122"/>
                <a:cs typeface="Times New Roman" pitchFamily="18" charset="0"/>
                <a:sym typeface="+mn-ea"/>
              </a:rPr>
              <a:t>; </a:t>
            </a:r>
            <a:r>
              <a:rPr lang="ru-RU" altLang="zh-CN" sz="1200" dirty="0" smtClean="0">
                <a:latin typeface="Times New Roman" pitchFamily="18" charset="0"/>
                <a:ea typeface="黑体" panose="02010609060101010101" charset="-122"/>
                <a:cs typeface="Times New Roman" pitchFamily="18" charset="0"/>
                <a:sym typeface="+mn-ea"/>
              </a:rPr>
              <a:t>взять </a:t>
            </a:r>
            <a:r>
              <a:rPr lang="ru-RU" altLang="zh-CN" sz="1200" dirty="0" smtClean="0">
                <a:latin typeface="Times New Roman" pitchFamily="18" charset="0"/>
                <a:ea typeface="黑体" panose="02010609060101010101" charset="-122"/>
                <a:cs typeface="Times New Roman" pitchFamily="18" charset="0"/>
                <a:sym typeface="+mn-ea"/>
              </a:rPr>
              <a:t>кредит </a:t>
            </a:r>
            <a:r>
              <a:rPr lang="ru-RU" altLang="zh-CN" sz="1200" dirty="0" smtClean="0">
                <a:latin typeface="Times New Roman" pitchFamily="18" charset="0"/>
                <a:ea typeface="黑体" panose="02010609060101010101" charset="-122"/>
                <a:cs typeface="Times New Roman" pitchFamily="18" charset="0"/>
                <a:sym typeface="+mn-ea"/>
              </a:rPr>
              <a:t>в китайских </a:t>
            </a:r>
            <a:r>
              <a:rPr lang="ru-RU" altLang="zh-CN" sz="1200" dirty="0" smtClean="0">
                <a:latin typeface="Times New Roman" pitchFamily="18" charset="0"/>
                <a:ea typeface="黑体" panose="02010609060101010101" charset="-122"/>
                <a:cs typeface="Times New Roman" pitchFamily="18" charset="0"/>
                <a:sym typeface="+mn-ea"/>
              </a:rPr>
              <a:t>банках.</a:t>
            </a:r>
            <a:endParaRPr lang="zh-CN" altLang="en-US" sz="1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349875" y="3757295"/>
            <a:ext cx="2447925" cy="2882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ooter Text"/>
          <p:cNvSpPr txBox="1"/>
          <p:nvPr/>
        </p:nvSpPr>
        <p:spPr>
          <a:xfrm>
            <a:off x="5792860" y="3379552"/>
            <a:ext cx="2883596" cy="5207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altLang="zh-CN" sz="1200" dirty="0" smtClean="0">
                <a:latin typeface="Times New Roman" pitchFamily="18" charset="0"/>
                <a:ea typeface="黑体" panose="02010609060101010101" charset="-122"/>
                <a:cs typeface="Times New Roman" pitchFamily="18" charset="0"/>
              </a:rPr>
              <a:t>Заимствование средств в юанях на оффшорном рынке юаней.</a:t>
            </a:r>
            <a:endParaRPr lang="zh-CN" altLang="en-US" sz="1200" dirty="0">
              <a:latin typeface="Times New Roman" pitchFamily="18" charset="0"/>
              <a:ea typeface="黑体" panose="02010609060101010101" charset="-122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7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7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bldLvl="0" animBg="1"/>
      <p:bldP spid="35" grpId="0" bldLvl="0" animBg="1"/>
      <p:bldP spid="3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/>
      <p:bldP spid="48" grpId="0"/>
      <p:bldP spid="49" grpId="0"/>
      <p:bldP spid="50" grpId="0"/>
      <p:bldP spid="51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3"/>
          <p:cNvSpPr txBox="1">
            <a:spLocks noChangeArrowheads="1"/>
          </p:cNvSpPr>
          <p:nvPr/>
        </p:nvSpPr>
        <p:spPr>
          <a:xfrm>
            <a:off x="939165" y="627534"/>
            <a:ext cx="7782560" cy="33123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lnSpc>
                <a:spcPts val="2800"/>
              </a:lnSpc>
            </a:pPr>
            <a:r>
              <a:rPr lang="ru-RU" altLang="zh-CN" sz="1800" b="1" dirty="0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Д</a:t>
            </a:r>
            <a:r>
              <a:rPr lang="ru-RU" altLang="zh-CN" sz="1800" b="1" dirty="0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вусторонние </a:t>
            </a:r>
            <a:r>
              <a:rPr lang="ru-RU" altLang="zh-CN" sz="1800" b="1" dirty="0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расчеты в национальных валютах между Китаем и Кыргызстаном начались поздно, но быстро </a:t>
            </a:r>
            <a:r>
              <a:rPr lang="ru-RU" altLang="zh-CN" sz="1800" b="1" dirty="0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развиваются. </a:t>
            </a:r>
            <a:r>
              <a:rPr lang="ru-RU" altLang="zh-CN" sz="1800" b="1" dirty="0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Мы надеемся совместно содействовать двустороннему валютному расчету между Китаем и Кыргызстаном </a:t>
            </a:r>
            <a:r>
              <a:rPr lang="ru-RU" altLang="zh-CN" sz="1800" b="1" dirty="0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и </a:t>
            </a:r>
            <a:r>
              <a:rPr lang="ru-RU" altLang="zh-CN" sz="1800" b="1" dirty="0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создать еще один демонстрационный проект для двустороннего валютного сотрудничества вдоль Шелкового пути, а также внести </a:t>
            </a:r>
            <a:r>
              <a:rPr lang="ru-RU" altLang="zh-CN" sz="1800" b="1" dirty="0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большой </a:t>
            </a:r>
            <a:r>
              <a:rPr lang="ru-RU" altLang="zh-CN" sz="1800" b="1" dirty="0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вклад в развитие регионального экономического </a:t>
            </a:r>
            <a:r>
              <a:rPr lang="ru-RU" altLang="zh-CN" sz="1800" b="1" dirty="0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сотрудничества.</a:t>
            </a:r>
            <a:endParaRPr lang="zh-CN" altLang="en-US" sz="1800" b="1" dirty="0">
              <a:latin typeface="Times New Roman" pitchFamily="18" charset="0"/>
              <a:ea typeface="黑体" panose="02010609060101010101" charset="-122"/>
              <a:cs typeface="Times New Roman" pitchFamily="18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951340" y="4046568"/>
            <a:ext cx="9289030" cy="7488832"/>
          </a:xfrm>
          <a:prstGeom prst="ellipse">
            <a:avLst/>
          </a:prstGeom>
          <a:solidFill>
            <a:schemeClr val="accent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2533670" y="3588098"/>
            <a:ext cx="9289030" cy="7488832"/>
          </a:xfrm>
          <a:prstGeom prst="ellipse">
            <a:avLst/>
          </a:prstGeom>
          <a:solidFill>
            <a:srgbClr val="3992DB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583188" y="3732114"/>
            <a:ext cx="9289030" cy="7488832"/>
          </a:xfrm>
          <a:prstGeom prst="ellipse">
            <a:avLst/>
          </a:prstGeom>
          <a:solidFill>
            <a:srgbClr val="7030A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5193671" y="4603895"/>
            <a:ext cx="9289030" cy="7488832"/>
          </a:xfrm>
          <a:prstGeom prst="ellipse">
            <a:avLst/>
          </a:prstGeom>
          <a:solidFill>
            <a:srgbClr val="7030A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4211960" y="1635646"/>
            <a:ext cx="3948510" cy="333870"/>
          </a:xfrm>
          <a:prstGeom prst="rect">
            <a:avLst/>
          </a:prstGeom>
          <a:effectLst/>
        </p:spPr>
        <p:txBody>
          <a:bodyPr wrap="none" lIns="63560" tIns="31780" rIns="63560" bIns="3178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600" dirty="0">
                <a:solidFill>
                  <a:srgbClr val="77A9D3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01</a:t>
            </a:r>
            <a:r>
              <a:rPr lang="en-US" altLang="zh-CN" sz="1600" dirty="0">
                <a:solidFill>
                  <a:srgbClr val="77A9D3"/>
                </a:solidFill>
                <a:latin typeface="Times New Roman" pitchFamily="18" charset="0"/>
                <a:ea typeface="黑体" panose="02010609060101010101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ru-RU" altLang="zh-CN" sz="1600" dirty="0" smtClean="0">
                <a:solidFill>
                  <a:srgbClr val="77A9D3"/>
                </a:solidFill>
                <a:latin typeface="Times New Roman" pitchFamily="18" charset="0"/>
                <a:ea typeface="黑体" panose="02010609060101010101" charset="-122"/>
                <a:cs typeface="Times New Roman" pitchFamily="18" charset="0"/>
                <a:sym typeface="Arial" panose="020B0604020202020204" pitchFamily="34" charset="0"/>
              </a:rPr>
              <a:t>Развитие электронных платежей в Китае</a:t>
            </a:r>
            <a:endParaRPr lang="zh-CN" altLang="en-US" sz="1600" dirty="0">
              <a:solidFill>
                <a:srgbClr val="77A9D3"/>
              </a:solidFill>
              <a:latin typeface="Times New Roman" pitchFamily="18" charset="0"/>
              <a:ea typeface="黑体" panose="02010609060101010101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139952" y="1635646"/>
            <a:ext cx="394765" cy="376056"/>
          </a:xfrm>
          <a:prstGeom prst="rect">
            <a:avLst/>
          </a:prstGeom>
          <a:noFill/>
          <a:ln w="12700">
            <a:solidFill>
              <a:srgbClr val="A49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560" tIns="31780" rIns="63560" bIns="31780" rtlCol="0" anchor="ctr"/>
          <a:lstStyle/>
          <a:p>
            <a:pPr algn="ctr"/>
            <a:endParaRPr lang="zh-CN" altLang="en-US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139952" y="2499742"/>
            <a:ext cx="3825014" cy="333870"/>
          </a:xfrm>
          <a:prstGeom prst="rect">
            <a:avLst/>
          </a:prstGeom>
          <a:effectLst/>
        </p:spPr>
        <p:txBody>
          <a:bodyPr wrap="none" lIns="63560" tIns="31780" rIns="63560" bIns="3178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600" dirty="0">
                <a:solidFill>
                  <a:srgbClr val="77A9D3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02 </a:t>
            </a:r>
            <a:r>
              <a:rPr lang="ru-RU" altLang="zh-CN" sz="1600" dirty="0" smtClean="0">
                <a:solidFill>
                  <a:srgbClr val="77A9D3"/>
                </a:solidFill>
                <a:latin typeface="Times New Roman" pitchFamily="18" charset="0"/>
                <a:ea typeface="黑体" panose="02010609060101010101" charset="-122"/>
                <a:cs typeface="Times New Roman" pitchFamily="18" charset="0"/>
                <a:sym typeface="Arial" panose="020B0604020202020204" pitchFamily="34" charset="0"/>
              </a:rPr>
              <a:t>Исследование цифровой валюты Китая</a:t>
            </a:r>
            <a:endParaRPr lang="zh-CN" altLang="en-US" sz="1600" dirty="0">
              <a:solidFill>
                <a:srgbClr val="77A9D3"/>
              </a:solidFill>
              <a:latin typeface="Times New Roman" pitchFamily="18" charset="0"/>
              <a:ea typeface="黑体" panose="02010609060101010101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067944" y="2427734"/>
            <a:ext cx="394765" cy="376056"/>
          </a:xfrm>
          <a:prstGeom prst="rect">
            <a:avLst/>
          </a:prstGeom>
          <a:noFill/>
          <a:ln w="12700">
            <a:solidFill>
              <a:srgbClr val="A49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560" tIns="31780" rIns="63560" bIns="31780" rtlCol="0" anchor="ctr"/>
          <a:lstStyle/>
          <a:p>
            <a:pPr algn="ctr"/>
            <a:endParaRPr lang="zh-CN" altLang="en-US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988042" y="3363838"/>
            <a:ext cx="3815268" cy="655112"/>
          </a:xfrm>
          <a:prstGeom prst="rect">
            <a:avLst/>
          </a:prstGeom>
          <a:effectLst/>
        </p:spPr>
        <p:txBody>
          <a:bodyPr wrap="none" lIns="63560" tIns="31780" rIns="63560" bIns="31780">
            <a:spAutoFit/>
          </a:bodyPr>
          <a:lstStyle/>
          <a:p>
            <a:pPr marL="342900" indent="-342900" algn="r">
              <a:lnSpc>
                <a:spcPct val="120000"/>
              </a:lnSpc>
            </a:pPr>
            <a:r>
              <a:rPr lang="ru-RU" altLang="zh-CN" sz="1600" dirty="0" smtClean="0">
                <a:solidFill>
                  <a:srgbClr val="77A9D3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03    Китайско-кыргызский двусторонний </a:t>
            </a:r>
          </a:p>
          <a:p>
            <a:pPr marL="342900" indent="-342900" algn="ctr">
              <a:lnSpc>
                <a:spcPct val="120000"/>
              </a:lnSpc>
            </a:pPr>
            <a:r>
              <a:rPr lang="ru-RU" altLang="zh-CN" sz="1600" dirty="0" smtClean="0">
                <a:solidFill>
                  <a:srgbClr val="77A9D3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валютный расчетный потенциал</a:t>
            </a:r>
            <a:endParaRPr lang="zh-CN" altLang="en-US" sz="1600" dirty="0">
              <a:solidFill>
                <a:srgbClr val="77A9D3"/>
              </a:solidFill>
              <a:latin typeface="Times New Roman" pitchFamily="18" charset="0"/>
              <a:ea typeface="黑体" panose="02010609060101010101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3995936" y="3291830"/>
            <a:ext cx="394765" cy="376056"/>
          </a:xfrm>
          <a:prstGeom prst="rect">
            <a:avLst/>
          </a:prstGeom>
          <a:noFill/>
          <a:ln w="12700">
            <a:solidFill>
              <a:srgbClr val="A49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560" tIns="31780" rIns="63560" bIns="31780" rtlCol="0" anchor="ctr"/>
          <a:lstStyle/>
          <a:p>
            <a:pPr algn="ctr"/>
            <a:endParaRPr lang="zh-CN" altLang="en-US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TextBox 148"/>
          <p:cNvSpPr txBox="1"/>
          <p:nvPr/>
        </p:nvSpPr>
        <p:spPr>
          <a:xfrm>
            <a:off x="1475656" y="1923678"/>
            <a:ext cx="2664295" cy="950577"/>
          </a:xfrm>
          <a:prstGeom prst="rect">
            <a:avLst/>
          </a:prstGeom>
          <a:noFill/>
        </p:spPr>
        <p:txBody>
          <a:bodyPr vert="horz" wrap="square" lIns="63560" tIns="31780" rIns="63560" bIns="3178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altLang="zh-CN" sz="4800" dirty="0" smtClean="0"/>
              <a:t> каталог</a:t>
            </a:r>
            <a:endParaRPr lang="en-US" altLang="zh-CN" sz="4600" b="1" cap="all" spc="209" dirty="0">
              <a:solidFill>
                <a:srgbClr val="77A9D3"/>
              </a:solidFill>
              <a:latin typeface="黑体" panose="02010609060101010101" charset="-122"/>
              <a:ea typeface="黑体" panose="0201060906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Box 148"/>
          <p:cNvSpPr txBox="1"/>
          <p:nvPr/>
        </p:nvSpPr>
        <p:spPr>
          <a:xfrm>
            <a:off x="1403648" y="3003798"/>
            <a:ext cx="2380414" cy="636645"/>
          </a:xfrm>
          <a:prstGeom prst="rect">
            <a:avLst/>
          </a:prstGeom>
          <a:noFill/>
        </p:spPr>
        <p:txBody>
          <a:bodyPr vert="horz" wrap="square" lIns="63560" tIns="31780" rIns="63560" bIns="3178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100" b="1" dirty="0">
                <a:solidFill>
                  <a:srgbClr val="77A9D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CONTENTS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-2411640" y="3958639"/>
            <a:ext cx="17876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部门：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   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zh-CN" altLang="en-US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椭圆 75"/>
          <p:cNvSpPr/>
          <p:nvPr/>
        </p:nvSpPr>
        <p:spPr>
          <a:xfrm>
            <a:off x="-6744651" y="3958639"/>
            <a:ext cx="9289030" cy="7488832"/>
          </a:xfrm>
          <a:prstGeom prst="ellipse">
            <a:avLst/>
          </a:prstGeom>
          <a:solidFill>
            <a:schemeClr val="accent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椭圆 76"/>
          <p:cNvSpPr/>
          <p:nvPr/>
        </p:nvSpPr>
        <p:spPr>
          <a:xfrm>
            <a:off x="-6162321" y="3500169"/>
            <a:ext cx="9289030" cy="7488832"/>
          </a:xfrm>
          <a:prstGeom prst="ellipse">
            <a:avLst/>
          </a:prstGeom>
          <a:solidFill>
            <a:srgbClr val="3992DB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椭圆 77"/>
          <p:cNvSpPr/>
          <p:nvPr/>
        </p:nvSpPr>
        <p:spPr>
          <a:xfrm>
            <a:off x="-8112803" y="3644185"/>
            <a:ext cx="9289030" cy="7488832"/>
          </a:xfrm>
          <a:prstGeom prst="ellipse">
            <a:avLst/>
          </a:prstGeom>
          <a:solidFill>
            <a:srgbClr val="7030A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椭圆 78"/>
          <p:cNvSpPr/>
          <p:nvPr/>
        </p:nvSpPr>
        <p:spPr>
          <a:xfrm>
            <a:off x="-3502320" y="4515966"/>
            <a:ext cx="9289030" cy="7488832"/>
          </a:xfrm>
          <a:prstGeom prst="ellipse">
            <a:avLst/>
          </a:prstGeom>
          <a:solidFill>
            <a:srgbClr val="7030A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ldLvl="0" animBg="1"/>
      <p:bldP spid="3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3" grpId="0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8"/>
          <p:cNvSpPr txBox="1"/>
          <p:nvPr/>
        </p:nvSpPr>
        <p:spPr>
          <a:xfrm>
            <a:off x="3801110" y="1913255"/>
            <a:ext cx="4010660" cy="11303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altLang="zh-CN" sz="3200" dirty="0" smtClean="0">
                <a:solidFill>
                  <a:srgbClr val="77A9D3"/>
                </a:solidFill>
                <a:latin typeface="Times New Roman" pitchFamily="18" charset="0"/>
                <a:ea typeface="黑体" panose="02010609060101010101" charset="-122"/>
                <a:cs typeface="Times New Roman" pitchFamily="18" charset="0"/>
                <a:sym typeface="Arial" panose="020B0604020202020204" pitchFamily="34" charset="0"/>
              </a:rPr>
              <a:t>Развитие электронных платежей в Китае</a:t>
            </a:r>
            <a:endParaRPr lang="zh-CN" altLang="en-US" sz="3200" dirty="0">
              <a:solidFill>
                <a:srgbClr val="77A9D3"/>
              </a:solidFill>
              <a:latin typeface="Times New Roman" pitchFamily="18" charset="0"/>
              <a:ea typeface="黑体" panose="02010609060101010101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2315746" y="1388328"/>
            <a:ext cx="1562186" cy="1576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560" tIns="31780" rIns="63560" bIns="3178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9600" cap="all" spc="209" dirty="0">
                <a:solidFill>
                  <a:srgbClr val="77A9D3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zh-CN" altLang="en-US" sz="9600" cap="all" spc="209" dirty="0">
              <a:solidFill>
                <a:srgbClr val="77A9D3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951340" y="4046568"/>
            <a:ext cx="9289030" cy="7488832"/>
          </a:xfrm>
          <a:prstGeom prst="ellipse">
            <a:avLst/>
          </a:prstGeom>
          <a:solidFill>
            <a:schemeClr val="accent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2533670" y="3588098"/>
            <a:ext cx="9289030" cy="7488832"/>
          </a:xfrm>
          <a:prstGeom prst="ellipse">
            <a:avLst/>
          </a:prstGeom>
          <a:solidFill>
            <a:srgbClr val="3992DB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583188" y="3732114"/>
            <a:ext cx="9289030" cy="7488832"/>
          </a:xfrm>
          <a:prstGeom prst="ellipse">
            <a:avLst/>
          </a:prstGeom>
          <a:solidFill>
            <a:srgbClr val="7030A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5193671" y="4603895"/>
            <a:ext cx="9289030" cy="7488832"/>
          </a:xfrm>
          <a:prstGeom prst="ellipse">
            <a:avLst/>
          </a:prstGeom>
          <a:solidFill>
            <a:srgbClr val="7030A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2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8"/>
          <p:cNvGrpSpPr/>
          <p:nvPr/>
        </p:nvGrpSpPr>
        <p:grpSpPr bwMode="auto">
          <a:xfrm>
            <a:off x="3778885" y="1673225"/>
            <a:ext cx="2121535" cy="668655"/>
            <a:chOff x="1403648" y="1563637"/>
            <a:chExt cx="1656184" cy="521681"/>
          </a:xfrm>
          <a:solidFill>
            <a:srgbClr val="A491BB"/>
          </a:solidFill>
        </p:grpSpPr>
        <p:sp>
          <p:nvSpPr>
            <p:cNvPr id="13" name="Rounded Rectangle 5"/>
            <p:cNvSpPr/>
            <p:nvPr/>
          </p:nvSpPr>
          <p:spPr>
            <a:xfrm>
              <a:off x="1403648" y="1563637"/>
              <a:ext cx="1656184" cy="521681"/>
            </a:xfrm>
            <a:prstGeom prst="roundRect">
              <a:avLst>
                <a:gd name="adj" fmla="val 726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 sz="210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1933786" y="1655200"/>
              <a:ext cx="595911" cy="2881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altLang="zh-CN" dirty="0" smtClean="0">
                  <a:solidFill>
                    <a:srgbClr val="F2F2F2"/>
                  </a:solidFill>
                  <a:latin typeface="Times New Roman" pitchFamily="18" charset="0"/>
                  <a:ea typeface="黑体" panose="02010609060101010101" charset="-122"/>
                  <a:cs typeface="Times New Roman" pitchFamily="18" charset="0"/>
                </a:rPr>
                <a:t>банки</a:t>
              </a:r>
              <a:endParaRPr lang="zh-CN" altLang="bg-BG" dirty="0">
                <a:solidFill>
                  <a:srgbClr val="F2F2F2"/>
                </a:solidFill>
                <a:latin typeface="Times New Roman" pitchFamily="18" charset="0"/>
                <a:ea typeface="黑体" panose="02010609060101010101" charset="-122"/>
                <a:cs typeface="Times New Roman" pitchFamily="18" charset="0"/>
              </a:endParaRPr>
            </a:p>
          </p:txBody>
        </p:sp>
      </p:grp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4243705" y="2766060"/>
            <a:ext cx="119253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2F2F2"/>
                </a:solidFill>
                <a:latin typeface="New Cicle" pitchFamily="2" charset="0"/>
              </a:rPr>
              <a:t>Research</a:t>
            </a:r>
            <a:endParaRPr lang="bg-BG" altLang="zh-CN">
              <a:solidFill>
                <a:srgbClr val="F2F2F2"/>
              </a:solidFill>
            </a:endParaRPr>
          </a:p>
        </p:txBody>
      </p:sp>
      <p:grpSp>
        <p:nvGrpSpPr>
          <p:cNvPr id="18" name="Group 6"/>
          <p:cNvGrpSpPr/>
          <p:nvPr/>
        </p:nvGrpSpPr>
        <p:grpSpPr bwMode="auto">
          <a:xfrm>
            <a:off x="3465948" y="3624580"/>
            <a:ext cx="2712794" cy="673622"/>
            <a:chOff x="6127904" y="1585123"/>
            <a:chExt cx="2117752" cy="525556"/>
          </a:xfrm>
          <a:solidFill>
            <a:srgbClr val="A491BB"/>
          </a:solidFill>
        </p:grpSpPr>
        <p:sp>
          <p:nvSpPr>
            <p:cNvPr id="19" name="Rounded Rectangle 14"/>
            <p:cNvSpPr/>
            <p:nvPr/>
          </p:nvSpPr>
          <p:spPr>
            <a:xfrm>
              <a:off x="6372200" y="1585123"/>
              <a:ext cx="1656184" cy="521681"/>
            </a:xfrm>
            <a:prstGeom prst="roundRect">
              <a:avLst>
                <a:gd name="adj" fmla="val 726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 sz="210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6127904" y="1606415"/>
              <a:ext cx="2117752" cy="5042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altLang="zh-CN" dirty="0" smtClean="0">
                  <a:solidFill>
                    <a:srgbClr val="F2F2F2"/>
                  </a:solidFill>
                  <a:latin typeface="Times New Roman" pitchFamily="18" charset="0"/>
                  <a:ea typeface="黑体" panose="02010609060101010101" charset="-122"/>
                  <a:cs typeface="Times New Roman" pitchFamily="18" charset="0"/>
                </a:rPr>
                <a:t>небанковские платежные </a:t>
              </a:r>
            </a:p>
            <a:p>
              <a:pPr algn="ctr"/>
              <a:r>
                <a:rPr lang="ru-RU" altLang="zh-CN" dirty="0" smtClean="0">
                  <a:solidFill>
                    <a:srgbClr val="F2F2F2"/>
                  </a:solidFill>
                  <a:latin typeface="Times New Roman" pitchFamily="18" charset="0"/>
                  <a:ea typeface="黑体" panose="02010609060101010101" charset="-122"/>
                  <a:cs typeface="Times New Roman" pitchFamily="18" charset="0"/>
                </a:rPr>
                <a:t>учреждения</a:t>
              </a:r>
              <a:endParaRPr lang="zh-CN" altLang="bg-BG" dirty="0">
                <a:solidFill>
                  <a:srgbClr val="F2F2F2"/>
                </a:solidFill>
                <a:latin typeface="Times New Roman" pitchFamily="18" charset="0"/>
                <a:ea typeface="黑体" panose="02010609060101010101" charset="-122"/>
                <a:cs typeface="Times New Roman" pitchFamily="18" charset="0"/>
              </a:endParaRPr>
            </a:p>
          </p:txBody>
        </p:sp>
      </p:grpSp>
      <p:grpSp>
        <p:nvGrpSpPr>
          <p:cNvPr id="21" name="Group 32"/>
          <p:cNvGrpSpPr/>
          <p:nvPr/>
        </p:nvGrpSpPr>
        <p:grpSpPr bwMode="auto">
          <a:xfrm>
            <a:off x="304802" y="2516505"/>
            <a:ext cx="2581275" cy="824865"/>
            <a:chOff x="1415099" y="1517473"/>
            <a:chExt cx="1082379" cy="64482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2" name="Rounded Rectangle 34"/>
            <p:cNvSpPr/>
            <p:nvPr/>
          </p:nvSpPr>
          <p:spPr>
            <a:xfrm>
              <a:off x="1415099" y="1517473"/>
              <a:ext cx="1082379" cy="644826"/>
            </a:xfrm>
            <a:prstGeom prst="roundRect">
              <a:avLst>
                <a:gd name="adj" fmla="val 7260"/>
              </a:avLst>
            </a:prstGeom>
            <a:solidFill>
              <a:srgbClr val="77A9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 sz="210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" name="Rectangle 35"/>
            <p:cNvSpPr>
              <a:spLocks noChangeArrowheads="1"/>
            </p:cNvSpPr>
            <p:nvPr/>
          </p:nvSpPr>
          <p:spPr bwMode="auto">
            <a:xfrm>
              <a:off x="1422951" y="1616952"/>
              <a:ext cx="1022291" cy="505260"/>
            </a:xfrm>
            <a:prstGeom prst="rect">
              <a:avLst/>
            </a:prstGeom>
            <a:solidFill>
              <a:srgbClr val="77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altLang="zh-CN" dirty="0" smtClean="0">
                  <a:solidFill>
                    <a:srgbClr val="F2F2F2"/>
                  </a:solidFill>
                  <a:latin typeface="Times New Roman" pitchFamily="18" charset="0"/>
                  <a:ea typeface="黑体" panose="02010609060101010101" charset="-122"/>
                  <a:cs typeface="Times New Roman" pitchFamily="18" charset="0"/>
                </a:rPr>
                <a:t>Субъекты рынка </a:t>
              </a:r>
            </a:p>
            <a:p>
              <a:pPr algn="ctr"/>
              <a:r>
                <a:rPr lang="ru-RU" altLang="zh-CN" dirty="0" smtClean="0">
                  <a:solidFill>
                    <a:srgbClr val="F2F2F2"/>
                  </a:solidFill>
                  <a:latin typeface="Times New Roman" pitchFamily="18" charset="0"/>
                  <a:ea typeface="黑体" panose="02010609060101010101" charset="-122"/>
                  <a:cs typeface="Times New Roman" pitchFamily="18" charset="0"/>
                </a:rPr>
                <a:t>электронных платежей</a:t>
              </a:r>
              <a:endParaRPr lang="zh-CN" altLang="bg-BG" dirty="0">
                <a:solidFill>
                  <a:srgbClr val="F2F2F2"/>
                </a:solidFill>
                <a:latin typeface="Times New Roman" pitchFamily="18" charset="0"/>
                <a:ea typeface="黑体" panose="02010609060101010101" charset="-122"/>
                <a:cs typeface="Times New Roman" pitchFamily="18" charset="0"/>
              </a:endParaRPr>
            </a:p>
          </p:txBody>
        </p:sp>
      </p:grpSp>
      <p:sp>
        <p:nvSpPr>
          <p:cNvPr id="2" name="Rectangle 37"/>
          <p:cNvSpPr>
            <a:spLocks noChangeArrowheads="1"/>
          </p:cNvSpPr>
          <p:nvPr/>
        </p:nvSpPr>
        <p:spPr bwMode="auto">
          <a:xfrm>
            <a:off x="6689495" y="1432503"/>
            <a:ext cx="2384884" cy="338554"/>
          </a:xfrm>
          <a:prstGeom prst="rect">
            <a:avLst/>
          </a:prstGeom>
          <a:solidFill>
            <a:srgbClr val="77A9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zh-CN" sz="1600" dirty="0" smtClean="0">
                <a:solidFill>
                  <a:srgbClr val="F2F2F2"/>
                </a:solidFill>
                <a:latin typeface="Times New Roman" pitchFamily="18" charset="0"/>
                <a:ea typeface="黑体" panose="02010609060101010101" charset="-122"/>
                <a:cs typeface="Times New Roman" pitchFamily="18" charset="0"/>
              </a:rPr>
              <a:t>Сервис онлайн-платежей</a:t>
            </a:r>
            <a:endParaRPr lang="zh-CN" altLang="bg-BG" sz="1600" dirty="0">
              <a:solidFill>
                <a:srgbClr val="F2F2F2"/>
              </a:solidFill>
              <a:latin typeface="Times New Roman" pitchFamily="18" charset="0"/>
              <a:ea typeface="黑体" panose="02010609060101010101" charset="-122"/>
              <a:cs typeface="Times New Roman" pitchFamily="18" charset="0"/>
            </a:endParaRPr>
          </a:p>
        </p:txBody>
      </p:sp>
      <p:sp>
        <p:nvSpPr>
          <p:cNvPr id="29" name="Rectangle 42"/>
          <p:cNvSpPr>
            <a:spLocks noChangeArrowheads="1"/>
          </p:cNvSpPr>
          <p:nvPr/>
        </p:nvSpPr>
        <p:spPr bwMode="auto">
          <a:xfrm>
            <a:off x="6748872" y="2148148"/>
            <a:ext cx="2266133" cy="584775"/>
          </a:xfrm>
          <a:prstGeom prst="rect">
            <a:avLst/>
          </a:prstGeom>
          <a:solidFill>
            <a:srgbClr val="A491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zh-CN" sz="1600" dirty="0" smtClean="0">
                <a:solidFill>
                  <a:srgbClr val="F2F2F2"/>
                </a:solidFill>
                <a:latin typeface="Times New Roman" pitchFamily="18" charset="0"/>
                <a:ea typeface="黑体" panose="02010609060101010101" charset="-122"/>
                <a:cs typeface="Times New Roman" pitchFamily="18" charset="0"/>
              </a:rPr>
              <a:t>Мобильный платежный</a:t>
            </a:r>
          </a:p>
          <a:p>
            <a:pPr algn="ctr"/>
            <a:r>
              <a:rPr lang="ru-RU" altLang="zh-CN" sz="1600" dirty="0" smtClean="0">
                <a:solidFill>
                  <a:srgbClr val="F2F2F2"/>
                </a:solidFill>
                <a:latin typeface="Times New Roman" pitchFamily="18" charset="0"/>
                <a:ea typeface="黑体" panose="02010609060101010101" charset="-122"/>
                <a:cs typeface="Times New Roman" pitchFamily="18" charset="0"/>
              </a:rPr>
              <a:t> сервис</a:t>
            </a:r>
            <a:endParaRPr lang="zh-CN" altLang="bg-BG" sz="1600" dirty="0">
              <a:solidFill>
                <a:srgbClr val="F2F2F2"/>
              </a:solidFill>
              <a:latin typeface="Times New Roman" pitchFamily="18" charset="0"/>
              <a:ea typeface="黑体" panose="02010609060101010101" charset="-122"/>
              <a:cs typeface="Times New Roman" pitchFamily="18" charset="0"/>
            </a:endParaRPr>
          </a:p>
        </p:txBody>
      </p:sp>
      <p:sp>
        <p:nvSpPr>
          <p:cNvPr id="32" name="Rectangle 45"/>
          <p:cNvSpPr>
            <a:spLocks noChangeArrowheads="1"/>
          </p:cNvSpPr>
          <p:nvPr/>
        </p:nvSpPr>
        <p:spPr bwMode="auto">
          <a:xfrm>
            <a:off x="6764869" y="3726203"/>
            <a:ext cx="2234137" cy="369332"/>
          </a:xfrm>
          <a:prstGeom prst="rect">
            <a:avLst/>
          </a:prstGeom>
          <a:solidFill>
            <a:srgbClr val="77A9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dirty="0" err="1" smtClean="0">
                <a:solidFill>
                  <a:srgbClr val="F2F2F2"/>
                </a:solidFill>
                <a:latin typeface="Times New Roman" pitchFamily="18" charset="0"/>
                <a:ea typeface="黑体" panose="02010609060101010101" charset="-122"/>
                <a:cs typeface="Times New Roman" pitchFamily="18" charset="0"/>
              </a:rPr>
              <a:t>Alipay</a:t>
            </a:r>
            <a:r>
              <a:rPr lang="en-US" altLang="zh-CN" dirty="0" smtClean="0">
                <a:solidFill>
                  <a:srgbClr val="F2F2F2"/>
                </a:solidFill>
                <a:latin typeface="Times New Roman" pitchFamily="18" charset="0"/>
                <a:ea typeface="黑体" panose="02010609060101010101" charset="-122"/>
                <a:cs typeface="Times New Roman" pitchFamily="18" charset="0"/>
              </a:rPr>
              <a:t>, </a:t>
            </a:r>
            <a:r>
              <a:rPr lang="en-US" altLang="zh-CN" dirty="0" err="1" smtClean="0">
                <a:solidFill>
                  <a:srgbClr val="F2F2F2"/>
                </a:solidFill>
                <a:latin typeface="Times New Roman" pitchFamily="18" charset="0"/>
                <a:ea typeface="黑体" panose="02010609060101010101" charset="-122"/>
                <a:cs typeface="Times New Roman" pitchFamily="18" charset="0"/>
              </a:rPr>
              <a:t>WeChat</a:t>
            </a:r>
            <a:r>
              <a:rPr lang="en-US" altLang="zh-CN" dirty="0" smtClean="0">
                <a:solidFill>
                  <a:srgbClr val="F2F2F2"/>
                </a:solidFill>
                <a:latin typeface="Times New Roman" pitchFamily="18" charset="0"/>
                <a:ea typeface="黑体" panose="02010609060101010101" charset="-122"/>
                <a:cs typeface="Times New Roman" pitchFamily="18" charset="0"/>
              </a:rPr>
              <a:t> </a:t>
            </a:r>
            <a:r>
              <a:rPr lang="ru-RU" altLang="zh-CN" dirty="0" smtClean="0">
                <a:solidFill>
                  <a:srgbClr val="F2F2F2"/>
                </a:solidFill>
                <a:latin typeface="Times New Roman" pitchFamily="18" charset="0"/>
                <a:ea typeface="黑体" panose="02010609060101010101" charset="-122"/>
                <a:cs typeface="Times New Roman" pitchFamily="18" charset="0"/>
              </a:rPr>
              <a:t>и др</a:t>
            </a:r>
            <a:r>
              <a:rPr lang="ru-RU" altLang="zh-CN" dirty="0" smtClean="0">
                <a:solidFill>
                  <a:srgbClr val="F2F2F2"/>
                </a:solidFill>
                <a:latin typeface="黑体" panose="02010609060101010101" charset="-122"/>
                <a:ea typeface="黑体" panose="02010609060101010101" charset="-122"/>
              </a:rPr>
              <a:t>.</a:t>
            </a:r>
            <a:endParaRPr lang="zh-CN" altLang="bg-BG" dirty="0">
              <a:solidFill>
                <a:srgbClr val="F2F2F2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36" name="Elbow Connector 49"/>
          <p:cNvCxnSpPr/>
          <p:nvPr/>
        </p:nvCxnSpPr>
        <p:spPr>
          <a:xfrm rot="10800000" flipV="1">
            <a:off x="2847975" y="2026920"/>
            <a:ext cx="910590" cy="763905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50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50"/>
          <p:cNvCxnSpPr>
            <a:stCxn id="19" idx="1"/>
          </p:cNvCxnSpPr>
          <p:nvPr/>
        </p:nvCxnSpPr>
        <p:spPr>
          <a:xfrm rot="10800000">
            <a:off x="2858135" y="3199765"/>
            <a:ext cx="920750" cy="760095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50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56"/>
          <p:cNvCxnSpPr/>
          <p:nvPr/>
        </p:nvCxnSpPr>
        <p:spPr>
          <a:xfrm rot="10800000" flipV="1">
            <a:off x="5796136" y="1635646"/>
            <a:ext cx="920750" cy="359410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50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59"/>
          <p:cNvCxnSpPr/>
          <p:nvPr/>
        </p:nvCxnSpPr>
        <p:spPr>
          <a:xfrm rot="10800000">
            <a:off x="5796136" y="1995686"/>
            <a:ext cx="920750" cy="355600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50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>
            <a:stCxn id="19" idx="3"/>
          </p:cNvCxnSpPr>
          <p:nvPr/>
        </p:nvCxnSpPr>
        <p:spPr>
          <a:xfrm flipV="1">
            <a:off x="5900420" y="3943350"/>
            <a:ext cx="920750" cy="15875"/>
          </a:xfrm>
          <a:prstGeom prst="line">
            <a:avLst/>
          </a:prstGeom>
          <a:ln w="19050">
            <a:solidFill>
              <a:schemeClr val="accent5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tle 1"/>
          <p:cNvSpPr txBox="1"/>
          <p:nvPr/>
        </p:nvSpPr>
        <p:spPr>
          <a:xfrm>
            <a:off x="840718" y="175796"/>
            <a:ext cx="4019313" cy="3797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ru-RU" altLang="zh-CN" sz="20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黑体" panose="02010609060101010101" charset="-122"/>
                <a:cs typeface="Times New Roman" pitchFamily="18" charset="0"/>
              </a:rPr>
              <a:t>Китайский электронный платеж</a:t>
            </a:r>
            <a:endParaRPr lang="zh-CN" altLang="en-GB" sz="20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ea typeface="黑体" panose="02010609060101010101" charset="-122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/>
          <p:nvPr/>
        </p:nvSpPr>
        <p:spPr>
          <a:xfrm>
            <a:off x="857884" y="200025"/>
            <a:ext cx="5226284" cy="3797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ru-RU" altLang="zh-CN" sz="18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黑体" panose="02010609060101010101" charset="-122"/>
                <a:cs typeface="Times New Roman" pitchFamily="18" charset="0"/>
              </a:rPr>
              <a:t>Доля электронных платежных услуг в Китае</a:t>
            </a:r>
            <a:endParaRPr lang="zh-CN" altLang="en-GB" sz="18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ea typeface="黑体" panose="02010609060101010101" charset="-122"/>
              <a:cs typeface="Times New Roman" pitchFamily="18" charset="0"/>
            </a:endParaRPr>
          </a:p>
        </p:txBody>
      </p:sp>
      <p:grpSp>
        <p:nvGrpSpPr>
          <p:cNvPr id="5" name="Group 3"/>
          <p:cNvGrpSpPr/>
          <p:nvPr/>
        </p:nvGrpSpPr>
        <p:grpSpPr>
          <a:xfrm>
            <a:off x="1259631" y="1642745"/>
            <a:ext cx="6260199" cy="1828868"/>
            <a:chOff x="3034204" y="2186906"/>
            <a:chExt cx="8347847" cy="2438758"/>
          </a:xfrm>
        </p:grpSpPr>
        <p:sp>
          <p:nvSpPr>
            <p:cNvPr id="40" name="TextBox 39"/>
            <p:cNvSpPr txBox="1"/>
            <p:nvPr/>
          </p:nvSpPr>
          <p:spPr>
            <a:xfrm>
              <a:off x="6812107" y="4258170"/>
              <a:ext cx="582570" cy="3674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995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80%</a:t>
              </a:r>
              <a:endParaRPr lang="en-GB" sz="9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417816" y="4258170"/>
              <a:ext cx="676561" cy="3674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995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100%</a:t>
              </a:r>
              <a:endParaRPr lang="en-GB" sz="9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054333" y="4258170"/>
              <a:ext cx="676561" cy="3674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995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120%</a:t>
              </a:r>
              <a:endParaRPr lang="en-GB" sz="9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130374" y="4258170"/>
              <a:ext cx="582570" cy="3674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995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60%</a:t>
              </a:r>
              <a:endParaRPr lang="en-GB" sz="9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705444" y="4258170"/>
              <a:ext cx="676561" cy="3674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995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200%</a:t>
              </a:r>
              <a:endParaRPr lang="en-GB" sz="9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445686" y="4258170"/>
              <a:ext cx="582570" cy="3674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995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40%</a:t>
              </a:r>
              <a:endParaRPr lang="en-GB" sz="9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668678" y="4258170"/>
              <a:ext cx="676561" cy="3674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995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140%</a:t>
              </a:r>
              <a:endParaRPr lang="en-GB" sz="9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320522" y="4258170"/>
              <a:ext cx="676561" cy="3674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995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160%</a:t>
              </a:r>
              <a:endParaRPr lang="en-GB" sz="9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9997616" y="4258170"/>
              <a:ext cx="676561" cy="3674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995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180%</a:t>
              </a:r>
              <a:endParaRPr lang="en-GB" sz="9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326771" y="4258170"/>
              <a:ext cx="488580" cy="3674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99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0%</a:t>
              </a:r>
              <a:endParaRPr lang="en-GB" sz="9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TextBox 49"/>
            <p:cNvSpPr txBox="1"/>
            <p:nvPr/>
          </p:nvSpPr>
          <p:spPr>
            <a:xfrm>
              <a:off x="4819052" y="4258170"/>
              <a:ext cx="582570" cy="3674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995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20%</a:t>
              </a:r>
              <a:endParaRPr lang="en-GB" sz="9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Rectangle 52"/>
            <p:cNvSpPr/>
            <p:nvPr/>
          </p:nvSpPr>
          <p:spPr>
            <a:xfrm>
              <a:off x="4449476" y="23404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Rectangle 53"/>
            <p:cNvSpPr/>
            <p:nvPr/>
          </p:nvSpPr>
          <p:spPr>
            <a:xfrm>
              <a:off x="4446288" y="2330855"/>
              <a:ext cx="211690" cy="318382"/>
            </a:xfrm>
            <a:prstGeom prst="rect">
              <a:avLst/>
            </a:prstGeom>
            <a:solidFill>
              <a:srgbClr val="77A9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Rectangle 54"/>
            <p:cNvSpPr/>
            <p:nvPr/>
          </p:nvSpPr>
          <p:spPr>
            <a:xfrm>
              <a:off x="4446089" y="27976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Rectangle 55"/>
            <p:cNvSpPr/>
            <p:nvPr/>
          </p:nvSpPr>
          <p:spPr>
            <a:xfrm>
              <a:off x="4446288" y="2798266"/>
              <a:ext cx="513983" cy="308220"/>
            </a:xfrm>
            <a:prstGeom prst="rect">
              <a:avLst/>
            </a:prstGeom>
            <a:solidFill>
              <a:srgbClr val="77A9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449476" y="3225247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446288" y="3225033"/>
              <a:ext cx="717205" cy="309067"/>
            </a:xfrm>
            <a:prstGeom prst="rect">
              <a:avLst/>
            </a:prstGeom>
            <a:solidFill>
              <a:srgbClr val="77A9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499435" y="37120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446288" y="3711920"/>
              <a:ext cx="622368" cy="309067"/>
            </a:xfrm>
            <a:prstGeom prst="rect">
              <a:avLst/>
            </a:prstGeom>
            <a:solidFill>
              <a:srgbClr val="77A9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657978" y="2330855"/>
              <a:ext cx="706197" cy="309914"/>
            </a:xfrm>
            <a:prstGeom prst="rect">
              <a:avLst/>
            </a:prstGeom>
            <a:solidFill>
              <a:srgbClr val="A491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967891" y="2797420"/>
              <a:ext cx="2497094" cy="308220"/>
            </a:xfrm>
            <a:prstGeom prst="rect">
              <a:avLst/>
            </a:prstGeom>
            <a:solidFill>
              <a:srgbClr val="A491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163493" y="3224186"/>
              <a:ext cx="2415805" cy="309914"/>
            </a:xfrm>
            <a:prstGeom prst="rect">
              <a:avLst/>
            </a:prstGeom>
            <a:solidFill>
              <a:srgbClr val="A491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008536" y="3716154"/>
              <a:ext cx="2679994" cy="304833"/>
            </a:xfrm>
            <a:prstGeom prst="rect">
              <a:avLst/>
            </a:prstGeom>
            <a:solidFill>
              <a:srgbClr val="A491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364175" y="2330855"/>
              <a:ext cx="4127105" cy="3183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7464139" y="2798266"/>
              <a:ext cx="3011923" cy="30906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7540045" y="3223340"/>
              <a:ext cx="2530117" cy="3099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7687683" y="3712767"/>
              <a:ext cx="1903515" cy="3099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4409620" y="2186906"/>
              <a:ext cx="36411" cy="1993272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3034204" y="2273275"/>
              <a:ext cx="1440319" cy="346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ru-RU" altLang="zh-CN" sz="995" dirty="0" smtClean="0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Arial" panose="020B0604020202020204" pitchFamily="34" charset="0"/>
                </a:rPr>
                <a:t>Первый квартал</a:t>
              </a:r>
              <a:endParaRPr lang="zh-CN" altLang="en-GB" sz="995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576054" y="2737464"/>
              <a:ext cx="750716" cy="346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ru-RU" altLang="zh-CN" sz="995" dirty="0" smtClean="0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Arial" panose="020B0604020202020204" pitchFamily="34" charset="0"/>
                </a:rPr>
                <a:t>второй</a:t>
              </a:r>
              <a:endParaRPr lang="zh-CN" altLang="en-GB" sz="995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610332" y="3329694"/>
              <a:ext cx="740028" cy="346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ru-RU" altLang="zh-CN" sz="995" dirty="0" smtClean="0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Arial" panose="020B0604020202020204" pitchFamily="34" charset="0"/>
                </a:rPr>
                <a:t>третий</a:t>
              </a:r>
              <a:endParaRPr lang="zh-CN" altLang="en-GB" sz="995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322269" y="3617758"/>
              <a:ext cx="1075626" cy="346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ru-RU" altLang="zh-CN" sz="995" b="1" dirty="0" smtClean="0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Arial" panose="020B0604020202020204" pitchFamily="34" charset="0"/>
                </a:rPr>
                <a:t>четвертый</a:t>
              </a:r>
              <a:endParaRPr lang="zh-CN" altLang="en-GB" sz="995" b="1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691640" y="3796030"/>
            <a:ext cx="1988820" cy="524510"/>
            <a:chOff x="2664" y="5978"/>
            <a:chExt cx="3132" cy="826"/>
          </a:xfrm>
        </p:grpSpPr>
        <p:sp>
          <p:nvSpPr>
            <p:cNvPr id="79" name="TextBox 78"/>
            <p:cNvSpPr txBox="1"/>
            <p:nvPr/>
          </p:nvSpPr>
          <p:spPr>
            <a:xfrm>
              <a:off x="2914" y="5983"/>
              <a:ext cx="2882" cy="4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altLang="zh-CN" sz="1200" dirty="0" smtClean="0">
                  <a:solidFill>
                    <a:srgbClr val="00B0F0"/>
                  </a:solidFill>
                  <a:latin typeface="Times New Roman" pitchFamily="18" charset="0"/>
                  <a:ea typeface="黑体" panose="02010609060101010101" charset="-122"/>
                  <a:cs typeface="Times New Roman" pitchFamily="18" charset="0"/>
                </a:rPr>
                <a:t>Сервис онлайн-платежей</a:t>
              </a:r>
              <a:endParaRPr lang="zh-CN" altLang="bg-BG" sz="1200" dirty="0">
                <a:solidFill>
                  <a:srgbClr val="00B0F0"/>
                </a:solidFill>
                <a:latin typeface="Times New Roman" pitchFamily="18" charset="0"/>
                <a:ea typeface="黑体" panose="02010609060101010101" charset="-122"/>
                <a:cs typeface="Times New Roman" pitchFamily="18" charset="0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977" y="6368"/>
              <a:ext cx="2516" cy="4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00" dirty="0">
                  <a:latin typeface="Times New Roman" pitchFamily="18" charset="0"/>
                  <a:ea typeface="黑体" panose="02010609060101010101" charset="-122"/>
                  <a:cs typeface="Times New Roman" pitchFamily="18" charset="0"/>
                  <a:sym typeface="Arial" panose="020B0604020202020204" pitchFamily="34" charset="0"/>
                </a:rPr>
                <a:t>       </a:t>
              </a:r>
              <a:r>
                <a:rPr lang="ru-RU" altLang="zh-CN" sz="1000" dirty="0" smtClean="0">
                  <a:latin typeface="Times New Roman" pitchFamily="18" charset="0"/>
                  <a:ea typeface="黑体" panose="02010609060101010101" charset="-122"/>
                  <a:cs typeface="Times New Roman" pitchFamily="18" charset="0"/>
                  <a:sym typeface="Arial" panose="020B0604020202020204" pitchFamily="34" charset="0"/>
                </a:rPr>
                <a:t>2126 трлн юаней</a:t>
              </a:r>
              <a:endParaRPr lang="zh-CN" altLang="en-US" sz="1000" dirty="0">
                <a:latin typeface="Times New Roman" pitchFamily="18" charset="0"/>
                <a:ea typeface="黑体" panose="02010609060101010101" charset="-122"/>
                <a:cs typeface="Times New Roman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12" name="Oval 77"/>
            <p:cNvSpPr/>
            <p:nvPr/>
          </p:nvSpPr>
          <p:spPr>
            <a:xfrm>
              <a:off x="2664" y="5978"/>
              <a:ext cx="344" cy="344"/>
            </a:xfrm>
            <a:prstGeom prst="ellipse">
              <a:avLst/>
            </a:prstGeom>
            <a:solidFill>
              <a:srgbClr val="77A9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851910" y="3787775"/>
            <a:ext cx="2520315" cy="521335"/>
            <a:chOff x="2387" y="5983"/>
            <a:chExt cx="3969" cy="821"/>
          </a:xfrm>
        </p:grpSpPr>
        <p:sp>
          <p:nvSpPr>
            <p:cNvPr id="14" name="TextBox 78"/>
            <p:cNvSpPr txBox="1"/>
            <p:nvPr/>
          </p:nvSpPr>
          <p:spPr>
            <a:xfrm>
              <a:off x="2614" y="5983"/>
              <a:ext cx="3742" cy="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1200" dirty="0" smtClean="0">
                  <a:solidFill>
                    <a:srgbClr val="A491BB"/>
                  </a:solidFill>
                  <a:latin typeface="Times New Roman" pitchFamily="18" charset="0"/>
                  <a:ea typeface="黑体" panose="02010609060101010101" charset="-122"/>
                  <a:cs typeface="Times New Roman" pitchFamily="18" charset="0"/>
                </a:rPr>
                <a:t>Мобильный платежный сервис</a:t>
              </a:r>
              <a:endParaRPr lang="zh-CN" altLang="bg-BG" sz="1200" dirty="0">
                <a:solidFill>
                  <a:srgbClr val="F2F2F2"/>
                </a:solidFill>
                <a:latin typeface="Times New Roman" pitchFamily="18" charset="0"/>
                <a:ea typeface="黑体" panose="02010609060101010101" charset="-122"/>
                <a:cs typeface="Times New Roman" pitchFamily="18" charset="0"/>
              </a:endParaRPr>
            </a:p>
          </p:txBody>
        </p:sp>
        <p:sp>
          <p:nvSpPr>
            <p:cNvPr id="27" name="Rectangle 79"/>
            <p:cNvSpPr/>
            <p:nvPr/>
          </p:nvSpPr>
          <p:spPr>
            <a:xfrm>
              <a:off x="2977" y="6368"/>
              <a:ext cx="2516" cy="4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ru-RU" altLang="zh-CN" sz="1000" dirty="0" smtClean="0">
                  <a:latin typeface="Times New Roman" pitchFamily="18" charset="0"/>
                  <a:ea typeface="黑体" panose="02010609060101010101" charset="-122"/>
                  <a:cs typeface="Times New Roman" pitchFamily="18" charset="0"/>
                  <a:sym typeface="Arial" panose="020B0604020202020204" pitchFamily="34" charset="0"/>
                </a:rPr>
                <a:t>277 трлн юаней</a:t>
              </a: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Arial" panose="020B0604020202020204" pitchFamily="34" charset="0"/>
                </a:rPr>
                <a:t>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endParaRPr>
            </a:p>
          </p:txBody>
        </p:sp>
        <p:sp>
          <p:nvSpPr>
            <p:cNvPr id="39" name="Oval 77"/>
            <p:cNvSpPr/>
            <p:nvPr/>
          </p:nvSpPr>
          <p:spPr>
            <a:xfrm>
              <a:off x="2387" y="5996"/>
              <a:ext cx="344" cy="344"/>
            </a:xfrm>
            <a:prstGeom prst="ellipse">
              <a:avLst/>
            </a:prstGeom>
            <a:solidFill>
              <a:srgbClr val="A491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329680" y="3833623"/>
            <a:ext cx="3134109" cy="633910"/>
            <a:chOff x="2977" y="6030"/>
            <a:chExt cx="3538" cy="600"/>
          </a:xfrm>
        </p:grpSpPr>
        <p:sp>
          <p:nvSpPr>
            <p:cNvPr id="66" name="TextBox 78"/>
            <p:cNvSpPr txBox="1"/>
            <p:nvPr/>
          </p:nvSpPr>
          <p:spPr>
            <a:xfrm>
              <a:off x="3106" y="6062"/>
              <a:ext cx="3409" cy="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1200" dirty="0" smtClean="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небанковские</a:t>
              </a:r>
              <a:r>
                <a:rPr lang="ru-RU" altLang="zh-CN" sz="1200" dirty="0" smtClean="0">
                  <a:solidFill>
                    <a:srgbClr val="0F1836"/>
                  </a:solidFill>
                  <a:latin typeface="Times New Roman" pitchFamily="18" charset="0"/>
                  <a:ea typeface="黑体" panose="02010609060101010101" charset="-122"/>
                  <a:cs typeface="Times New Roman" pitchFamily="18" charset="0"/>
                </a:rPr>
                <a:t> платежные </a:t>
              </a:r>
              <a:r>
                <a:rPr lang="ru-RU" altLang="zh-CN" sz="1200" dirty="0" smtClean="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учреждения</a:t>
              </a:r>
              <a:endParaRPr lang="zh-CN" altLang="bg-BG" sz="1200" dirty="0">
                <a:solidFill>
                  <a:srgbClr val="0F1836"/>
                </a:solidFill>
                <a:latin typeface="Times New Roman" pitchFamily="18" charset="0"/>
                <a:ea typeface="黑体" panose="02010609060101010101" charset="-122"/>
                <a:cs typeface="Times New Roman" pitchFamily="18" charset="0"/>
              </a:endParaRPr>
            </a:p>
          </p:txBody>
        </p:sp>
        <p:sp>
          <p:nvSpPr>
            <p:cNvPr id="72" name="Rectangle 79"/>
            <p:cNvSpPr/>
            <p:nvPr/>
          </p:nvSpPr>
          <p:spPr>
            <a:xfrm>
              <a:off x="2977" y="6368"/>
              <a:ext cx="2516" cy="2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ru-RU" altLang="zh-CN" sz="1000" dirty="0" smtClean="0">
                  <a:solidFill>
                    <a:srgbClr val="0F1836"/>
                  </a:solidFill>
                  <a:latin typeface="Times New Roman" pitchFamily="18" charset="0"/>
                  <a:ea typeface="黑体" panose="02010609060101010101" charset="-122"/>
                  <a:cs typeface="Times New Roman" pitchFamily="18" charset="0"/>
                  <a:sym typeface="Arial" panose="020B0604020202020204" pitchFamily="34" charset="0"/>
                </a:rPr>
                <a:t>208 трлн юаней</a:t>
              </a:r>
              <a:endParaRPr lang="zh-CN" altLang="en-US" sz="1000" dirty="0">
                <a:solidFill>
                  <a:srgbClr val="0F1836"/>
                </a:solidFill>
                <a:latin typeface="Times New Roman" pitchFamily="18" charset="0"/>
                <a:ea typeface="黑体" panose="02010609060101010101" charset="-122"/>
                <a:cs typeface="Times New Roman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77" name="Oval 77"/>
            <p:cNvSpPr/>
            <p:nvPr/>
          </p:nvSpPr>
          <p:spPr>
            <a:xfrm>
              <a:off x="3104" y="6030"/>
              <a:ext cx="344" cy="34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8" name="矩形 77"/>
          <p:cNvSpPr/>
          <p:nvPr/>
        </p:nvSpPr>
        <p:spPr>
          <a:xfrm>
            <a:off x="827584" y="4515966"/>
            <a:ext cx="8316416" cy="627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1600" dirty="0" smtClean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Объем  мобильных платежных сервисов и небанковских </a:t>
            </a:r>
          </a:p>
          <a:p>
            <a:pPr algn="ctr"/>
            <a:r>
              <a:rPr lang="ru-RU" altLang="zh-CN" sz="1600" dirty="0" smtClean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платежных учрежденией значительно вырос</a:t>
            </a:r>
            <a:endParaRPr lang="zh-CN" altLang="en-US" sz="1600" dirty="0">
              <a:solidFill>
                <a:schemeClr val="tx1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/>
          <p:nvPr/>
        </p:nvSpPr>
        <p:spPr>
          <a:xfrm>
            <a:off x="395536" y="200024"/>
            <a:ext cx="6840760" cy="64353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ru-RU" altLang="zh-CN" sz="20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黑体" panose="02010609060101010101" charset="-122"/>
                <a:cs typeface="Times New Roman" pitchFamily="18" charset="0"/>
              </a:rPr>
              <a:t>Новаторский шаг по улучшению услуг </a:t>
            </a:r>
          </a:p>
          <a:p>
            <a:pPr algn="l"/>
            <a:r>
              <a:rPr lang="ru-RU" altLang="zh-CN" sz="20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黑体" panose="02010609060101010101" charset="-122"/>
                <a:cs typeface="Times New Roman" pitchFamily="18" charset="0"/>
              </a:rPr>
              <a:t>мобильных платежей в Китае - UnionPay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ea typeface="黑体" panose="02010609060101010101" charset="-122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915816" y="1563638"/>
            <a:ext cx="2969260" cy="3278093"/>
            <a:chOff x="9988635" y="4910465"/>
            <a:chExt cx="5069416" cy="5490868"/>
          </a:xfrm>
        </p:grpSpPr>
        <p:sp>
          <p:nvSpPr>
            <p:cNvPr id="4" name="Freeform 3"/>
            <p:cNvSpPr/>
            <p:nvPr/>
          </p:nvSpPr>
          <p:spPr bwMode="auto">
            <a:xfrm>
              <a:off x="10483935" y="4910465"/>
              <a:ext cx="3297767" cy="3388784"/>
            </a:xfrm>
            <a:custGeom>
              <a:avLst/>
              <a:gdLst>
                <a:gd name="T0" fmla="*/ 547 w 1071"/>
                <a:gd name="T1" fmla="*/ 0 h 1101"/>
                <a:gd name="T2" fmla="*/ 0 w 1071"/>
                <a:gd name="T3" fmla="*/ 547 h 1101"/>
                <a:gd name="T4" fmla="*/ 263 w 1071"/>
                <a:gd name="T5" fmla="*/ 1015 h 1101"/>
                <a:gd name="T6" fmla="*/ 213 w 1071"/>
                <a:gd name="T7" fmla="*/ 1101 h 1101"/>
                <a:gd name="T8" fmla="*/ 604 w 1071"/>
                <a:gd name="T9" fmla="*/ 1101 h 1101"/>
                <a:gd name="T10" fmla="*/ 409 w 1071"/>
                <a:gd name="T11" fmla="*/ 762 h 1101"/>
                <a:gd name="T12" fmla="*/ 359 w 1071"/>
                <a:gd name="T13" fmla="*/ 847 h 1101"/>
                <a:gd name="T14" fmla="*/ 193 w 1071"/>
                <a:gd name="T15" fmla="*/ 547 h 1101"/>
                <a:gd name="T16" fmla="*/ 547 w 1071"/>
                <a:gd name="T17" fmla="*/ 194 h 1101"/>
                <a:gd name="T18" fmla="*/ 859 w 1071"/>
                <a:gd name="T19" fmla="*/ 381 h 1101"/>
                <a:gd name="T20" fmla="*/ 938 w 1071"/>
                <a:gd name="T21" fmla="*/ 375 h 1101"/>
                <a:gd name="T22" fmla="*/ 1071 w 1071"/>
                <a:gd name="T23" fmla="*/ 390 h 1101"/>
                <a:gd name="T24" fmla="*/ 547 w 1071"/>
                <a:gd name="T25" fmla="*/ 0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1" h="1101">
                  <a:moveTo>
                    <a:pt x="547" y="0"/>
                  </a:moveTo>
                  <a:cubicBezTo>
                    <a:pt x="245" y="0"/>
                    <a:pt x="0" y="245"/>
                    <a:pt x="0" y="547"/>
                  </a:cubicBezTo>
                  <a:cubicBezTo>
                    <a:pt x="0" y="745"/>
                    <a:pt x="105" y="919"/>
                    <a:pt x="263" y="1015"/>
                  </a:cubicBezTo>
                  <a:cubicBezTo>
                    <a:pt x="213" y="1101"/>
                    <a:pt x="213" y="1101"/>
                    <a:pt x="213" y="1101"/>
                  </a:cubicBezTo>
                  <a:cubicBezTo>
                    <a:pt x="604" y="1101"/>
                    <a:pt x="604" y="1101"/>
                    <a:pt x="604" y="1101"/>
                  </a:cubicBezTo>
                  <a:cubicBezTo>
                    <a:pt x="409" y="762"/>
                    <a:pt x="409" y="762"/>
                    <a:pt x="409" y="762"/>
                  </a:cubicBezTo>
                  <a:cubicBezTo>
                    <a:pt x="359" y="847"/>
                    <a:pt x="359" y="847"/>
                    <a:pt x="359" y="847"/>
                  </a:cubicBezTo>
                  <a:cubicBezTo>
                    <a:pt x="260" y="785"/>
                    <a:pt x="193" y="674"/>
                    <a:pt x="193" y="547"/>
                  </a:cubicBezTo>
                  <a:cubicBezTo>
                    <a:pt x="193" y="352"/>
                    <a:pt x="352" y="194"/>
                    <a:pt x="547" y="194"/>
                  </a:cubicBezTo>
                  <a:cubicBezTo>
                    <a:pt x="682" y="194"/>
                    <a:pt x="799" y="269"/>
                    <a:pt x="859" y="381"/>
                  </a:cubicBezTo>
                  <a:cubicBezTo>
                    <a:pt x="885" y="377"/>
                    <a:pt x="911" y="375"/>
                    <a:pt x="938" y="375"/>
                  </a:cubicBezTo>
                  <a:cubicBezTo>
                    <a:pt x="984" y="375"/>
                    <a:pt x="1029" y="380"/>
                    <a:pt x="1071" y="390"/>
                  </a:cubicBezTo>
                  <a:cubicBezTo>
                    <a:pt x="1004" y="165"/>
                    <a:pt x="795" y="0"/>
                    <a:pt x="547" y="0"/>
                  </a:cubicBezTo>
                  <a:close/>
                </a:path>
              </a:pathLst>
            </a:custGeom>
            <a:solidFill>
              <a:srgbClr val="77A9D3"/>
            </a:solidFill>
            <a:ln>
              <a:noFill/>
            </a:ln>
          </p:spPr>
          <p:txBody>
            <a:bodyPr vert="horz" wrap="square" lIns="39699" tIns="19849" rIns="39699" bIns="19849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57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Freeform 4"/>
            <p:cNvSpPr/>
            <p:nvPr/>
          </p:nvSpPr>
          <p:spPr bwMode="auto">
            <a:xfrm>
              <a:off x="11777218" y="6144481"/>
              <a:ext cx="3280833" cy="3412067"/>
            </a:xfrm>
            <a:custGeom>
              <a:avLst/>
              <a:gdLst>
                <a:gd name="T0" fmla="*/ 518 w 1065"/>
                <a:gd name="T1" fmla="*/ 14 h 1108"/>
                <a:gd name="T2" fmla="*/ 245 w 1065"/>
                <a:gd name="T3" fmla="*/ 87 h 1108"/>
                <a:gd name="T4" fmla="*/ 195 w 1065"/>
                <a:gd name="T5" fmla="*/ 0 h 1108"/>
                <a:gd name="T6" fmla="*/ 0 w 1065"/>
                <a:gd name="T7" fmla="*/ 339 h 1108"/>
                <a:gd name="T8" fmla="*/ 391 w 1065"/>
                <a:gd name="T9" fmla="*/ 339 h 1108"/>
                <a:gd name="T10" fmla="*/ 342 w 1065"/>
                <a:gd name="T11" fmla="*/ 254 h 1108"/>
                <a:gd name="T12" fmla="*/ 518 w 1065"/>
                <a:gd name="T13" fmla="*/ 208 h 1108"/>
                <a:gd name="T14" fmla="*/ 872 w 1065"/>
                <a:gd name="T15" fmla="*/ 561 h 1108"/>
                <a:gd name="T16" fmla="*/ 518 w 1065"/>
                <a:gd name="T17" fmla="*/ 915 h 1108"/>
                <a:gd name="T18" fmla="*/ 505 w 1065"/>
                <a:gd name="T19" fmla="*/ 915 h 1108"/>
                <a:gd name="T20" fmla="*/ 385 w 1065"/>
                <a:gd name="T21" fmla="*/ 1092 h 1108"/>
                <a:gd name="T22" fmla="*/ 518 w 1065"/>
                <a:gd name="T23" fmla="*/ 1108 h 1108"/>
                <a:gd name="T24" fmla="*/ 1065 w 1065"/>
                <a:gd name="T25" fmla="*/ 561 h 1108"/>
                <a:gd name="T26" fmla="*/ 518 w 1065"/>
                <a:gd name="T27" fmla="*/ 14 h 1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5" h="1108">
                  <a:moveTo>
                    <a:pt x="518" y="14"/>
                  </a:moveTo>
                  <a:cubicBezTo>
                    <a:pt x="419" y="14"/>
                    <a:pt x="326" y="41"/>
                    <a:pt x="245" y="87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391" y="339"/>
                    <a:pt x="391" y="339"/>
                    <a:pt x="391" y="339"/>
                  </a:cubicBezTo>
                  <a:cubicBezTo>
                    <a:pt x="342" y="254"/>
                    <a:pt x="342" y="254"/>
                    <a:pt x="342" y="254"/>
                  </a:cubicBezTo>
                  <a:cubicBezTo>
                    <a:pt x="394" y="225"/>
                    <a:pt x="454" y="208"/>
                    <a:pt x="518" y="208"/>
                  </a:cubicBezTo>
                  <a:cubicBezTo>
                    <a:pt x="713" y="208"/>
                    <a:pt x="872" y="366"/>
                    <a:pt x="872" y="561"/>
                  </a:cubicBezTo>
                  <a:cubicBezTo>
                    <a:pt x="872" y="757"/>
                    <a:pt x="713" y="915"/>
                    <a:pt x="518" y="915"/>
                  </a:cubicBezTo>
                  <a:cubicBezTo>
                    <a:pt x="514" y="915"/>
                    <a:pt x="509" y="915"/>
                    <a:pt x="505" y="915"/>
                  </a:cubicBezTo>
                  <a:cubicBezTo>
                    <a:pt x="476" y="981"/>
                    <a:pt x="435" y="1041"/>
                    <a:pt x="385" y="1092"/>
                  </a:cubicBezTo>
                  <a:cubicBezTo>
                    <a:pt x="428" y="1103"/>
                    <a:pt x="472" y="1108"/>
                    <a:pt x="518" y="1108"/>
                  </a:cubicBezTo>
                  <a:cubicBezTo>
                    <a:pt x="820" y="1108"/>
                    <a:pt x="1065" y="863"/>
                    <a:pt x="1065" y="561"/>
                  </a:cubicBezTo>
                  <a:cubicBezTo>
                    <a:pt x="1065" y="259"/>
                    <a:pt x="820" y="14"/>
                    <a:pt x="518" y="14"/>
                  </a:cubicBezTo>
                  <a:close/>
                </a:path>
              </a:pathLst>
            </a:custGeom>
            <a:solidFill>
              <a:srgbClr val="A491BB"/>
            </a:solidFill>
            <a:ln>
              <a:noFill/>
            </a:ln>
          </p:spPr>
          <p:txBody>
            <a:bodyPr vert="horz" wrap="square" lIns="39699" tIns="19849" rIns="39699" bIns="19849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57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9988635" y="7101215"/>
              <a:ext cx="3644900" cy="2825751"/>
            </a:xfrm>
            <a:custGeom>
              <a:avLst/>
              <a:gdLst>
                <a:gd name="T0" fmla="*/ 1184 w 1184"/>
                <a:gd name="T1" fmla="*/ 388 h 917"/>
                <a:gd name="T2" fmla="*/ 988 w 1184"/>
                <a:gd name="T3" fmla="*/ 49 h 917"/>
                <a:gd name="T4" fmla="*/ 793 w 1184"/>
                <a:gd name="T5" fmla="*/ 388 h 917"/>
                <a:gd name="T6" fmla="*/ 900 w 1184"/>
                <a:gd name="T7" fmla="*/ 388 h 917"/>
                <a:gd name="T8" fmla="*/ 547 w 1184"/>
                <a:gd name="T9" fmla="*/ 724 h 917"/>
                <a:gd name="T10" fmla="*/ 193 w 1184"/>
                <a:gd name="T11" fmla="*/ 370 h 917"/>
                <a:gd name="T12" fmla="*/ 242 w 1184"/>
                <a:gd name="T13" fmla="*/ 192 h 917"/>
                <a:gd name="T14" fmla="*/ 145 w 1184"/>
                <a:gd name="T15" fmla="*/ 0 h 917"/>
                <a:gd name="T16" fmla="*/ 0 w 1184"/>
                <a:gd name="T17" fmla="*/ 370 h 917"/>
                <a:gd name="T18" fmla="*/ 547 w 1184"/>
                <a:gd name="T19" fmla="*/ 917 h 917"/>
                <a:gd name="T20" fmla="*/ 1094 w 1184"/>
                <a:gd name="T21" fmla="*/ 388 h 917"/>
                <a:gd name="T22" fmla="*/ 1184 w 1184"/>
                <a:gd name="T23" fmla="*/ 388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4" h="917">
                  <a:moveTo>
                    <a:pt x="1184" y="388"/>
                  </a:moveTo>
                  <a:cubicBezTo>
                    <a:pt x="988" y="49"/>
                    <a:pt x="988" y="49"/>
                    <a:pt x="988" y="49"/>
                  </a:cubicBezTo>
                  <a:cubicBezTo>
                    <a:pt x="793" y="388"/>
                    <a:pt x="793" y="388"/>
                    <a:pt x="793" y="388"/>
                  </a:cubicBezTo>
                  <a:cubicBezTo>
                    <a:pt x="900" y="388"/>
                    <a:pt x="900" y="388"/>
                    <a:pt x="900" y="388"/>
                  </a:cubicBezTo>
                  <a:cubicBezTo>
                    <a:pt x="891" y="575"/>
                    <a:pt x="737" y="724"/>
                    <a:pt x="547" y="724"/>
                  </a:cubicBezTo>
                  <a:cubicBezTo>
                    <a:pt x="352" y="724"/>
                    <a:pt x="193" y="566"/>
                    <a:pt x="193" y="370"/>
                  </a:cubicBezTo>
                  <a:cubicBezTo>
                    <a:pt x="193" y="305"/>
                    <a:pt x="211" y="244"/>
                    <a:pt x="242" y="192"/>
                  </a:cubicBezTo>
                  <a:cubicBezTo>
                    <a:pt x="198" y="134"/>
                    <a:pt x="165" y="69"/>
                    <a:pt x="145" y="0"/>
                  </a:cubicBezTo>
                  <a:cubicBezTo>
                    <a:pt x="55" y="97"/>
                    <a:pt x="0" y="227"/>
                    <a:pt x="0" y="370"/>
                  </a:cubicBezTo>
                  <a:cubicBezTo>
                    <a:pt x="0" y="672"/>
                    <a:pt x="245" y="917"/>
                    <a:pt x="547" y="917"/>
                  </a:cubicBezTo>
                  <a:cubicBezTo>
                    <a:pt x="843" y="917"/>
                    <a:pt x="1085" y="682"/>
                    <a:pt x="1094" y="388"/>
                  </a:cubicBezTo>
                  <a:lnTo>
                    <a:pt x="1184" y="38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39699" tIns="19849" rIns="39699" bIns="19849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57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18978467">
              <a:off x="10183446" y="5489687"/>
              <a:ext cx="2700115" cy="508847"/>
            </a:xfrm>
            <a:prstGeom prst="rect">
              <a:avLst/>
            </a:prstGeom>
            <a:noFill/>
          </p:spPr>
          <p:txBody>
            <a:bodyPr wrap="square" rtlCol="0" anchor="ctr">
              <a:prstTxWarp prst="textArchUp">
                <a:avLst/>
              </a:prstTxWarp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 smtClean="0">
                  <a:latin typeface="Times New Roman" pitchFamily="18" charset="0"/>
                  <a:cs typeface="Times New Roman" pitchFamily="18" charset="0"/>
                </a:rPr>
                <a:t>Cloud Flash Pay </a:t>
              </a:r>
              <a:r>
                <a:rPr kumimoji="1" lang="en-US" altLang="zh-CN" sz="1400" dirty="0" smtClean="0">
                  <a:solidFill>
                    <a:srgbClr val="0F1836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Arial" panose="020B0604020202020204" pitchFamily="34" charset="0"/>
                </a:rPr>
                <a:t>APP</a:t>
              </a:r>
              <a:endParaRPr kumimoji="1" lang="en-US" altLang="zh-CN" sz="1400" dirty="0">
                <a:solidFill>
                  <a:srgbClr val="0F1836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483205" y="8107636"/>
              <a:ext cx="2205612" cy="1449852"/>
            </a:xfrm>
            <a:prstGeom prst="rect">
              <a:avLst/>
            </a:prstGeom>
            <a:noFill/>
          </p:spPr>
          <p:txBody>
            <a:bodyPr wrap="square" rtlCol="0" anchor="ctr">
              <a:prstTxWarp prst="textArchDown">
                <a:avLst/>
              </a:prstTxWarp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kumimoji="1" lang="en-US" altLang="zh-CN" sz="14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+mn-ea"/>
                  <a:sym typeface="Arial" panose="020B0604020202020204" pitchFamily="34" charset="0"/>
                </a:rPr>
                <a:t>QR </a:t>
              </a:r>
              <a:r>
                <a:rPr kumimoji="1" lang="ru-RU" altLang="zh-CN" sz="1600" dirty="0" smtClean="0">
                  <a:solidFill>
                    <a:schemeClr val="bg1"/>
                  </a:solidFill>
                  <a:latin typeface="Times New Roman" pitchFamily="18" charset="0"/>
                  <a:ea typeface="黑体" panose="02010609060101010101" charset="-122"/>
                  <a:cs typeface="Times New Roman" pitchFamily="18" charset="0"/>
                  <a:sym typeface="Arial" panose="020B0604020202020204" pitchFamily="34" charset="0"/>
                </a:rPr>
                <a:t> платежи</a:t>
              </a:r>
              <a:endParaRPr kumimoji="1" lang="zh-CN" altLang="en-US" sz="1600" dirty="0">
                <a:solidFill>
                  <a:schemeClr val="bg1"/>
                </a:solidFill>
                <a:latin typeface="Times New Roman" pitchFamily="18" charset="0"/>
                <a:ea typeface="黑体" panose="02010609060101010101" charset="-122"/>
                <a:cs typeface="Times New Roman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17644843">
              <a:off x="11981334" y="7740327"/>
              <a:ext cx="4441702" cy="880309"/>
            </a:xfrm>
            <a:prstGeom prst="rect">
              <a:avLst/>
            </a:prstGeom>
            <a:noFill/>
          </p:spPr>
          <p:txBody>
            <a:bodyPr wrap="square" rtlCol="0" anchor="ctr">
              <a:prstTxWarp prst="textArchDown">
                <a:avLst>
                  <a:gd name="adj" fmla="val 18942641"/>
                </a:avLst>
              </a:prstTxWarp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kumimoji="1" lang="ru-RU" altLang="zh-CN" sz="1400" dirty="0" smtClean="0">
                  <a:solidFill>
                    <a:srgbClr val="0F1836"/>
                  </a:solidFill>
                  <a:latin typeface="Times New Roman" pitchFamily="18" charset="0"/>
                  <a:ea typeface="黑体" panose="02010609060101010101" charset="-122"/>
                  <a:cs typeface="Times New Roman" pitchFamily="18" charset="0"/>
                  <a:sym typeface="Arial" panose="020B0604020202020204" pitchFamily="34" charset="0"/>
                </a:rPr>
                <a:t>Флэш-платежи мобильного телефона</a:t>
              </a:r>
              <a:endParaRPr kumimoji="1" lang="zh-CN" altLang="en-US" sz="1400" dirty="0">
                <a:solidFill>
                  <a:srgbClr val="0F1836"/>
                </a:solidFill>
                <a:latin typeface="Times New Roman" pitchFamily="18" charset="0"/>
                <a:ea typeface="黑体" panose="02010609060101010101" charset="-122"/>
                <a:cs typeface="Times New Roman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17" name="Text Placeholder 16"/>
          <p:cNvSpPr>
            <a:spLocks noGrp="1"/>
          </p:cNvSpPr>
          <p:nvPr>
            <p:ph type="body" sz="quarter" idx="4294967295"/>
          </p:nvPr>
        </p:nvSpPr>
        <p:spPr>
          <a:xfrm>
            <a:off x="1115617" y="1678419"/>
            <a:ext cx="2376264" cy="9971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altLang="zh-CN" sz="1200" dirty="0" smtClean="0">
                <a:latin typeface="Times New Roman" pitchFamily="18" charset="0"/>
                <a:ea typeface="黑体" panose="02010609060101010101" charset="-122"/>
                <a:cs typeface="Times New Roman" pitchFamily="18" charset="0"/>
                <a:sym typeface="Arial" panose="020B0604020202020204" pitchFamily="34" charset="0"/>
              </a:rPr>
              <a:t>Приложение «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Cloud Flash Pay</a:t>
            </a:r>
            <a:r>
              <a:rPr lang="ru-RU" altLang="zh-CN" sz="1200" dirty="0" smtClean="0">
                <a:latin typeface="Times New Roman" pitchFamily="18" charset="0"/>
                <a:ea typeface="黑体" panose="02010609060101010101" charset="-122"/>
                <a:cs typeface="Times New Roman" pitchFamily="18" charset="0"/>
                <a:sym typeface="Arial" panose="020B0604020202020204" pitchFamily="34" charset="0"/>
              </a:rPr>
              <a:t>»</a:t>
            </a:r>
          </a:p>
          <a:p>
            <a:pPr marL="228600" indent="-228600" algn="just">
              <a:lnSpc>
                <a:spcPct val="120000"/>
              </a:lnSpc>
              <a:buAutoNum type="arabicPeriod"/>
            </a:pPr>
            <a:r>
              <a:rPr lang="ru-RU" altLang="zh-CN" sz="1200" dirty="0" smtClean="0">
                <a:latin typeface="Times New Roman" pitchFamily="18" charset="0"/>
                <a:ea typeface="黑体" panose="02010609060101010101" charset="-122"/>
                <a:cs typeface="Times New Roman" pitchFamily="18" charset="0"/>
                <a:sym typeface="Arial" panose="020B0604020202020204" pitchFamily="34" charset="0"/>
              </a:rPr>
              <a:t>Оплата, </a:t>
            </a:r>
          </a:p>
          <a:p>
            <a:pPr marL="228600" indent="-228600" algn="just">
              <a:lnSpc>
                <a:spcPct val="120000"/>
              </a:lnSpc>
              <a:buAutoNum type="arabicPeriod"/>
            </a:pPr>
            <a:r>
              <a:rPr lang="ru-RU" altLang="zh-CN" sz="1200" dirty="0" smtClean="0">
                <a:latin typeface="Times New Roman" pitchFamily="18" charset="0"/>
                <a:ea typeface="黑体" panose="02010609060101010101" charset="-122"/>
                <a:cs typeface="Times New Roman" pitchFamily="18" charset="0"/>
                <a:sym typeface="Arial" panose="020B0604020202020204" pitchFamily="34" charset="0"/>
              </a:rPr>
              <a:t>скидка,</a:t>
            </a:r>
          </a:p>
          <a:p>
            <a:pPr marL="228600" indent="-228600" algn="just">
              <a:lnSpc>
                <a:spcPct val="120000"/>
              </a:lnSpc>
              <a:buAutoNum type="arabicPeriod"/>
            </a:pPr>
            <a:r>
              <a:rPr lang="ru-RU" altLang="zh-CN" sz="1200" dirty="0" smtClean="0">
                <a:latin typeface="Times New Roman" pitchFamily="18" charset="0"/>
                <a:ea typeface="黑体" panose="02010609060101010101" charset="-122"/>
                <a:cs typeface="Times New Roman" pitchFamily="18" charset="0"/>
                <a:sym typeface="Arial" panose="020B0604020202020204" pitchFamily="34" charset="0"/>
              </a:rPr>
              <a:t> управление картой</a:t>
            </a:r>
            <a:endParaRPr lang="en-US" altLang="zh-CN" sz="1200" dirty="0">
              <a:latin typeface="Times New Roman" pitchFamily="18" charset="0"/>
              <a:ea typeface="黑体" panose="02010609060101010101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2" name="Text Placeholder 16"/>
          <p:cNvSpPr>
            <a:spLocks noGrp="1"/>
          </p:cNvSpPr>
          <p:nvPr/>
        </p:nvSpPr>
        <p:spPr>
          <a:xfrm>
            <a:off x="6228184" y="2820149"/>
            <a:ext cx="252028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ru-RU" altLang="zh-CN" sz="1200" dirty="0" smtClean="0">
                <a:latin typeface="Times New Roman" pitchFamily="18" charset="0"/>
                <a:ea typeface="黑体" panose="02010609060101010101" charset="-122"/>
                <a:cs typeface="Times New Roman" pitchFamily="18" charset="0"/>
                <a:sym typeface="Arial" panose="020B0604020202020204" pitchFamily="34" charset="0"/>
              </a:rPr>
              <a:t>Флэш-платежи по мобильному телефону используются в России, и местные пользователи могут связать карту UnionPay с Газпрома и Сельскохозяйственном банком.</a:t>
            </a:r>
            <a:endParaRPr lang="en-US" altLang="zh-CN" sz="1200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3" name="Text Placeholder 16"/>
          <p:cNvSpPr>
            <a:spLocks noGrp="1"/>
          </p:cNvSpPr>
          <p:nvPr/>
        </p:nvSpPr>
        <p:spPr>
          <a:xfrm>
            <a:off x="539552" y="3435846"/>
            <a:ext cx="2232248" cy="812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ru-RU" altLang="zh-CN" sz="1100" dirty="0" smtClean="0">
                <a:latin typeface="Times New Roman" pitchFamily="18" charset="0"/>
                <a:ea typeface="黑体" panose="02010609060101010101" charset="-122"/>
                <a:cs typeface="Times New Roman" pitchFamily="18" charset="0"/>
                <a:sym typeface="Arial" panose="020B0604020202020204" pitchFamily="34" charset="0"/>
              </a:rPr>
              <a:t>Мобильные платежные продукты UnionPay использовались в зарубежных странах, как Корея и Россия.</a:t>
            </a:r>
            <a:endParaRPr lang="zh-CN" altLang="en-US" sz="1100" dirty="0">
              <a:latin typeface="Times New Roman" pitchFamily="18" charset="0"/>
              <a:ea typeface="黑体" panose="02010609060101010101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3995936" y="2787650"/>
            <a:ext cx="1440160" cy="3600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b="1" dirty="0" smtClean="0">
                <a:solidFill>
                  <a:srgbClr val="0F1836"/>
                </a:solidFill>
                <a:latin typeface="Times New Roman" pitchFamily="18" charset="0"/>
                <a:ea typeface="黑体" panose="02010609060101010101" charset="-122"/>
                <a:cs typeface="Times New Roman" pitchFamily="18" charset="0"/>
              </a:rPr>
              <a:t>UnionPay</a:t>
            </a:r>
            <a:endParaRPr lang="zh-CN" altLang="en-US" dirty="0">
              <a:solidFill>
                <a:srgbClr val="0F1836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5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7" grpId="0" build="p"/>
      <p:bldP spid="2" grpId="0" build="p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8"/>
          <p:cNvSpPr txBox="1"/>
          <p:nvPr/>
        </p:nvSpPr>
        <p:spPr>
          <a:xfrm>
            <a:off x="3801110" y="1985010"/>
            <a:ext cx="4375785" cy="11303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altLang="zh-CN" sz="3200" dirty="0" smtClean="0">
                <a:solidFill>
                  <a:srgbClr val="77A9D3"/>
                </a:solidFill>
                <a:latin typeface="Times New Roman" pitchFamily="18" charset="0"/>
                <a:ea typeface="黑体" panose="02010609060101010101" charset="-122"/>
                <a:cs typeface="Times New Roman" pitchFamily="18" charset="0"/>
                <a:sym typeface="Arial" panose="020B0604020202020204" pitchFamily="34" charset="0"/>
              </a:rPr>
              <a:t>Исследование цифровой валюты Китая</a:t>
            </a:r>
            <a:endParaRPr lang="zh-CN" altLang="en-US" sz="3200" dirty="0">
              <a:solidFill>
                <a:srgbClr val="77A9D3"/>
              </a:solidFill>
              <a:latin typeface="Times New Roman" pitchFamily="18" charset="0"/>
              <a:ea typeface="黑体" panose="02010609060101010101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2315746" y="1388328"/>
            <a:ext cx="1562186" cy="1576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560" tIns="31780" rIns="63560" bIns="3178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9600" cap="all" spc="209" dirty="0">
                <a:solidFill>
                  <a:srgbClr val="77A9D3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  <a:endParaRPr lang="zh-CN" altLang="en-US" sz="9600" cap="all" spc="209" dirty="0">
              <a:solidFill>
                <a:srgbClr val="77A9D3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951340" y="4046568"/>
            <a:ext cx="9289030" cy="7488832"/>
          </a:xfrm>
          <a:prstGeom prst="ellipse">
            <a:avLst/>
          </a:prstGeom>
          <a:solidFill>
            <a:schemeClr val="accent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533670" y="3588098"/>
            <a:ext cx="9289030" cy="7488832"/>
          </a:xfrm>
          <a:prstGeom prst="ellipse">
            <a:avLst/>
          </a:prstGeom>
          <a:solidFill>
            <a:srgbClr val="3992DB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583188" y="3732114"/>
            <a:ext cx="9289030" cy="7488832"/>
          </a:xfrm>
          <a:prstGeom prst="ellipse">
            <a:avLst/>
          </a:prstGeom>
          <a:solidFill>
            <a:srgbClr val="7030A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193671" y="4603895"/>
            <a:ext cx="9289030" cy="7488832"/>
          </a:xfrm>
          <a:prstGeom prst="ellipse">
            <a:avLst/>
          </a:prstGeom>
          <a:solidFill>
            <a:srgbClr val="7030A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2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/>
          <p:nvPr/>
        </p:nvSpPr>
        <p:spPr>
          <a:xfrm>
            <a:off x="857884" y="200025"/>
            <a:ext cx="3282067" cy="3797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ru-RU" altLang="zh-CN" sz="18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黑体" panose="02010609060101010101" charset="-122"/>
                <a:cs typeface="Times New Roman" pitchFamily="18" charset="0"/>
              </a:rPr>
              <a:t>Эволюция валют</a:t>
            </a:r>
            <a:endParaRPr lang="zh-CN" altLang="en-GB" sz="18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ea typeface="黑体" panose="02010609060101010101" charset="-122"/>
              <a:cs typeface="Times New Roman" pitchFamily="18" charset="0"/>
            </a:endParaRPr>
          </a:p>
        </p:txBody>
      </p:sp>
      <p:sp>
        <p:nvSpPr>
          <p:cNvPr id="43" name="Oval 76"/>
          <p:cNvSpPr>
            <a:spLocks noChangeAspect="1"/>
          </p:cNvSpPr>
          <p:nvPr/>
        </p:nvSpPr>
        <p:spPr>
          <a:xfrm>
            <a:off x="1331641" y="3039745"/>
            <a:ext cx="1152128" cy="617220"/>
          </a:xfrm>
          <a:prstGeom prst="ellipse">
            <a:avLst/>
          </a:prstGeom>
          <a:solidFill>
            <a:srgbClr val="A491B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altLang="zh-CN" sz="1000" b="1" dirty="0" smtClean="0">
                <a:solidFill>
                  <a:schemeClr val="bg1"/>
                </a:solidFill>
                <a:latin typeface="Times New Roman" pitchFamily="18" charset="0"/>
                <a:ea typeface="黑体" panose="02010609060101010101" charset="-122"/>
                <a:cs typeface="Times New Roman" pitchFamily="18" charset="0"/>
                <a:sym typeface="Arial" panose="020B0604020202020204" pitchFamily="34" charset="0"/>
              </a:rPr>
              <a:t>Товарная валюта</a:t>
            </a:r>
            <a:endParaRPr lang="zh-CN" altLang="en-US" sz="1000" b="1" dirty="0">
              <a:solidFill>
                <a:schemeClr val="bg1"/>
              </a:solidFill>
              <a:latin typeface="Times New Roman" pitchFamily="18" charset="0"/>
              <a:ea typeface="黑体" panose="02010609060101010101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46" name="Oval 57"/>
          <p:cNvSpPr>
            <a:spLocks noChangeAspect="1"/>
          </p:cNvSpPr>
          <p:nvPr/>
        </p:nvSpPr>
        <p:spPr>
          <a:xfrm>
            <a:off x="3537584" y="2905760"/>
            <a:ext cx="1106423" cy="884555"/>
          </a:xfrm>
          <a:prstGeom prst="ellipse">
            <a:avLst/>
          </a:prstGeom>
          <a:solidFill>
            <a:srgbClr val="A491B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altLang="zh-CN" sz="1000" b="1" dirty="0" smtClean="0">
                <a:solidFill>
                  <a:schemeClr val="bg1"/>
                </a:solidFill>
                <a:latin typeface="Times New Roman" pitchFamily="18" charset="0"/>
                <a:ea typeface="黑体" panose="02010609060101010101" charset="-122"/>
                <a:cs typeface="Times New Roman" pitchFamily="18" charset="0"/>
                <a:sym typeface="Arial" panose="020B0604020202020204" pitchFamily="34" charset="0"/>
              </a:rPr>
              <a:t>Бумажнаявалюта</a:t>
            </a:r>
            <a:endParaRPr lang="zh-CN" altLang="en-US" sz="1000" b="1" dirty="0" smtClean="0">
              <a:solidFill>
                <a:schemeClr val="bg1"/>
              </a:solidFill>
              <a:latin typeface="Times New Roman" pitchFamily="18" charset="0"/>
              <a:ea typeface="黑体" panose="02010609060101010101" charset="-122"/>
              <a:cs typeface="Times New Roman" pitchFamily="18" charset="0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endParaRPr lang="zh-CN" altLang="en-US" sz="10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Oval 73"/>
          <p:cNvSpPr>
            <a:spLocks noChangeAspect="1"/>
          </p:cNvSpPr>
          <p:nvPr/>
        </p:nvSpPr>
        <p:spPr>
          <a:xfrm>
            <a:off x="7073900" y="2125345"/>
            <a:ext cx="626745" cy="627380"/>
          </a:xfrm>
          <a:prstGeom prst="ellipse">
            <a:avLst/>
          </a:prstGeom>
          <a:solidFill>
            <a:srgbClr val="77A9D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Oval 64"/>
          <p:cNvSpPr>
            <a:spLocks noChangeAspect="1"/>
          </p:cNvSpPr>
          <p:nvPr/>
        </p:nvSpPr>
        <p:spPr>
          <a:xfrm>
            <a:off x="4572000" y="2056130"/>
            <a:ext cx="1368152" cy="941705"/>
          </a:xfrm>
          <a:prstGeom prst="ellipse">
            <a:avLst/>
          </a:prstGeom>
          <a:solidFill>
            <a:srgbClr val="77A9D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altLang="zh-CN" sz="1000" b="1" dirty="0" smtClean="0">
                <a:solidFill>
                  <a:schemeClr val="bg1"/>
                </a:solidFill>
                <a:latin typeface="Times New Roman" pitchFamily="18" charset="0"/>
                <a:ea typeface="黑体" panose="02010609060101010101" charset="-122"/>
                <a:cs typeface="Times New Roman" pitchFamily="18" charset="0"/>
                <a:sym typeface="Arial" panose="020B0604020202020204" pitchFamily="34" charset="0"/>
              </a:rPr>
              <a:t>Электроннаявалюта</a:t>
            </a:r>
            <a:endParaRPr lang="zh-CN" altLang="en-US" sz="1000" b="1" dirty="0">
              <a:solidFill>
                <a:schemeClr val="bg1"/>
              </a:solidFill>
              <a:latin typeface="Times New Roman" pitchFamily="18" charset="0"/>
              <a:ea typeface="黑体" panose="02010609060101010101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55" name="Oval 69"/>
          <p:cNvSpPr>
            <a:spLocks noChangeAspect="1"/>
          </p:cNvSpPr>
          <p:nvPr/>
        </p:nvSpPr>
        <p:spPr>
          <a:xfrm>
            <a:off x="5991860" y="2905760"/>
            <a:ext cx="1100420" cy="884555"/>
          </a:xfrm>
          <a:prstGeom prst="ellipse">
            <a:avLst/>
          </a:prstGeom>
          <a:solidFill>
            <a:srgbClr val="A491B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altLang="zh-CN" sz="1000" b="1" dirty="0" smtClean="0">
                <a:solidFill>
                  <a:schemeClr val="bg1"/>
                </a:solidFill>
                <a:latin typeface="Times New Roman" pitchFamily="18" charset="0"/>
                <a:ea typeface="黑体" panose="02010609060101010101" charset="-122"/>
                <a:cs typeface="Times New Roman" pitchFamily="18" charset="0"/>
                <a:sym typeface="Arial" panose="020B0604020202020204" pitchFamily="34" charset="0"/>
              </a:rPr>
              <a:t>Цифровая валюта</a:t>
            </a:r>
            <a:endParaRPr lang="zh-CN" altLang="en-US" sz="1000" b="1" dirty="0">
              <a:solidFill>
                <a:schemeClr val="bg1"/>
              </a:solidFill>
              <a:latin typeface="Times New Roman" pitchFamily="18" charset="0"/>
              <a:ea typeface="黑体" panose="02010609060101010101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58" name="Oval 48"/>
          <p:cNvSpPr>
            <a:spLocks noChangeAspect="1"/>
          </p:cNvSpPr>
          <p:nvPr/>
        </p:nvSpPr>
        <p:spPr>
          <a:xfrm>
            <a:off x="2051720" y="2056130"/>
            <a:ext cx="1872208" cy="732790"/>
          </a:xfrm>
          <a:prstGeom prst="ellipse">
            <a:avLst/>
          </a:prstGeom>
          <a:solidFill>
            <a:srgbClr val="77A9D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altLang="zh-CN" sz="1200" b="1" dirty="0" smtClean="0">
                <a:solidFill>
                  <a:schemeClr val="bg1"/>
                </a:solidFill>
                <a:latin typeface="Times New Roman" pitchFamily="18" charset="0"/>
                <a:ea typeface="黑体" panose="02010609060101010101" charset="-122"/>
                <a:cs typeface="Times New Roman" pitchFamily="18" charset="0"/>
                <a:sym typeface="Arial" panose="020B0604020202020204" pitchFamily="34" charset="0"/>
              </a:rPr>
              <a:t>Металлическая валюта</a:t>
            </a:r>
            <a:endParaRPr lang="zh-CN" altLang="en-US" sz="1200" b="1" dirty="0">
              <a:solidFill>
                <a:schemeClr val="bg1"/>
              </a:solidFill>
              <a:latin typeface="Times New Roman" pitchFamily="18" charset="0"/>
              <a:ea typeface="黑体" panose="02010609060101010101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cxnSp>
        <p:nvCxnSpPr>
          <p:cNvPr id="60" name="Straight Connector 109"/>
          <p:cNvCxnSpPr/>
          <p:nvPr/>
        </p:nvCxnSpPr>
        <p:spPr>
          <a:xfrm rot="5400000" flipH="1" flipV="1">
            <a:off x="2169262" y="2745945"/>
            <a:ext cx="318002" cy="315262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111"/>
          <p:cNvCxnSpPr/>
          <p:nvPr/>
        </p:nvCxnSpPr>
        <p:spPr>
          <a:xfrm rot="5400000" flipH="1" flipV="1">
            <a:off x="4391735" y="2745945"/>
            <a:ext cx="318002" cy="315262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112"/>
          <p:cNvCxnSpPr/>
          <p:nvPr/>
        </p:nvCxnSpPr>
        <p:spPr>
          <a:xfrm rot="5400000" flipH="1" flipV="1">
            <a:off x="6821621" y="2680929"/>
            <a:ext cx="318002" cy="315262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113"/>
          <p:cNvCxnSpPr/>
          <p:nvPr/>
        </p:nvCxnSpPr>
        <p:spPr>
          <a:xfrm rot="16200000" flipH="1">
            <a:off x="5708887" y="2745946"/>
            <a:ext cx="318002" cy="315262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114"/>
          <p:cNvCxnSpPr/>
          <p:nvPr/>
        </p:nvCxnSpPr>
        <p:spPr>
          <a:xfrm rot="16200000" flipH="1">
            <a:off x="3216905" y="2723086"/>
            <a:ext cx="318002" cy="315262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7282740" y="2310958"/>
            <a:ext cx="209064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?</a:t>
            </a:r>
            <a:endParaRPr lang="zh-CN" altLang="en-US" dirty="0"/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00"/>
                            </p:stCondLst>
                            <p:childTnLst>
                              <p:par>
                                <p:cTn id="2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100"/>
                            </p:stCondLst>
                            <p:childTnLst>
                              <p:par>
                                <p:cTn id="2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/>
          <p:nvPr/>
        </p:nvSpPr>
        <p:spPr>
          <a:xfrm>
            <a:off x="857885" y="200025"/>
            <a:ext cx="6090379" cy="3797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ru-RU" altLang="zh-CN" sz="18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黑体" panose="02010609060101010101" charset="-122"/>
                <a:cs typeface="Times New Roman" pitchFamily="18" charset="0"/>
              </a:rPr>
              <a:t>Прогресс в исследовании цифровых валют в Китае</a:t>
            </a:r>
            <a:endParaRPr lang="zh-CN" altLang="en-GB" sz="18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ea typeface="黑体" panose="02010609060101010101" charset="-122"/>
              <a:cs typeface="Times New Roman" pitchFamily="18" charset="0"/>
            </a:endParaRPr>
          </a:p>
        </p:txBody>
      </p:sp>
      <p:sp>
        <p:nvSpPr>
          <p:cNvPr id="18" name="Shape 1877"/>
          <p:cNvSpPr/>
          <p:nvPr/>
        </p:nvSpPr>
        <p:spPr>
          <a:xfrm>
            <a:off x="3894236" y="1520170"/>
            <a:ext cx="1300983" cy="13012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A491BB"/>
          </a:solidFill>
          <a:ln w="12700" cap="flat">
            <a:noFill/>
            <a:miter lim="400000"/>
          </a:ln>
          <a:effectLst/>
        </p:spPr>
        <p:txBody>
          <a:bodyPr wrap="square" lIns="18620" tIns="18620" rIns="18620" bIns="18620" numCol="1" anchor="ctr">
            <a:noAutofit/>
          </a:bodyPr>
          <a:lstStyle/>
          <a:p>
            <a:pPr>
              <a:lnSpc>
                <a:spcPct val="120000"/>
              </a:lnSpc>
            </a:pPr>
            <a:endParaRPr sz="1300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Shape 1879"/>
          <p:cNvSpPr/>
          <p:nvPr/>
        </p:nvSpPr>
        <p:spPr>
          <a:xfrm>
            <a:off x="4636406" y="2262482"/>
            <a:ext cx="1300983" cy="13012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77A9D3"/>
          </a:solidFill>
          <a:ln w="12700" cap="flat">
            <a:noFill/>
            <a:miter lim="400000"/>
          </a:ln>
          <a:effectLst/>
        </p:spPr>
        <p:txBody>
          <a:bodyPr wrap="square" lIns="18620" tIns="18620" rIns="18620" bIns="18620" numCol="1" anchor="ctr">
            <a:noAutofit/>
          </a:bodyPr>
          <a:lstStyle/>
          <a:p>
            <a:pPr>
              <a:lnSpc>
                <a:spcPct val="120000"/>
              </a:lnSpc>
            </a:pPr>
            <a:endParaRPr sz="1300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Shape 1883"/>
          <p:cNvSpPr/>
          <p:nvPr/>
        </p:nvSpPr>
        <p:spPr>
          <a:xfrm>
            <a:off x="3152064" y="2262482"/>
            <a:ext cx="1300983" cy="13012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18620" tIns="18620" rIns="18620" bIns="18620" numCol="1" anchor="ctr">
            <a:noAutofit/>
          </a:bodyPr>
          <a:lstStyle/>
          <a:p>
            <a:pPr>
              <a:lnSpc>
                <a:spcPct val="120000"/>
              </a:lnSpc>
            </a:pPr>
            <a:endParaRPr sz="1300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Shape 1887"/>
          <p:cNvSpPr/>
          <p:nvPr/>
        </p:nvSpPr>
        <p:spPr>
          <a:xfrm>
            <a:off x="6220292" y="2884226"/>
            <a:ext cx="2168132" cy="1107996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t" anchorCtr="0">
            <a:spAutoFit/>
          </a:bodyPr>
          <a:lstStyle>
            <a:lvl1pPr algn="l"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 algn="just">
              <a:defRPr sz="1800">
                <a:solidFill>
                  <a:srgbClr val="000000"/>
                </a:solidFill>
              </a:defRPr>
            </a:pPr>
            <a:r>
              <a:rPr lang="ru-RU" altLang="zh-CN" sz="1200" dirty="0" smtClean="0">
                <a:solidFill>
                  <a:schemeClr val="tx1"/>
                </a:solidFill>
                <a:latin typeface="Times New Roman" pitchFamily="18" charset="0"/>
                <a:ea typeface="黑体" panose="02010609060101010101" charset="-122"/>
                <a:cs typeface="Times New Roman" pitchFamily="18" charset="0"/>
                <a:sym typeface="Arial" panose="020B0604020202020204" pitchFamily="34" charset="0"/>
              </a:rPr>
              <a:t>Масштаб цифровой экономики Китая достиг 31 трлн юаней, увеличившись на 21% по сравнению с прошлым годом, составив 35% ВВП.</a:t>
            </a:r>
            <a:endParaRPr lang="zh-CN" altLang="en-US" sz="1200" dirty="0">
              <a:solidFill>
                <a:schemeClr val="tx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24" name="Shape 1889"/>
          <p:cNvSpPr/>
          <p:nvPr/>
        </p:nvSpPr>
        <p:spPr>
          <a:xfrm>
            <a:off x="467544" y="2272665"/>
            <a:ext cx="2683961" cy="886397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t" anchorCtr="0">
            <a:spAutoFit/>
          </a:bodyPr>
          <a:lstStyle>
            <a:lvl1pPr algn="r">
              <a:defRPr sz="3500">
                <a:solidFill>
                  <a:srgbClr val="53585F"/>
                </a:solidFill>
              </a:defRPr>
            </a:lvl1pPr>
          </a:lstStyle>
          <a:p>
            <a:pPr algn="just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ru-RU" altLang="zh-CN" sz="1200" dirty="0" smtClean="0">
                <a:solidFill>
                  <a:schemeClr val="tx1"/>
                </a:solidFill>
                <a:latin typeface="Times New Roman" pitchFamily="18" charset="0"/>
                <a:ea typeface="黑体" panose="02010609060101010101" charset="-122"/>
                <a:cs typeface="Times New Roman" pitchFamily="18" charset="0"/>
                <a:sym typeface="Arial" panose="020B0604020202020204" pitchFamily="34" charset="0"/>
              </a:rPr>
              <a:t>Создать исследовательскую группу по цифровой валюте, чтобы доказывать осуществимость выпуска народным банком легальной цифровой валюты</a:t>
            </a:r>
            <a:endParaRPr lang="zh-CN" sz="1200" dirty="0">
              <a:solidFill>
                <a:schemeClr val="tx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25" name="Shape 1891"/>
          <p:cNvSpPr/>
          <p:nvPr/>
        </p:nvSpPr>
        <p:spPr>
          <a:xfrm>
            <a:off x="305412" y="3688125"/>
            <a:ext cx="3375347" cy="1107996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t" anchorCtr="0">
            <a:spAutoFit/>
          </a:bodyPr>
          <a:lstStyle>
            <a:lvl1pPr algn="r">
              <a:defRPr sz="3500">
                <a:solidFill>
                  <a:srgbClr val="53585F"/>
                </a:solidFill>
              </a:defRPr>
            </a:lvl1pPr>
          </a:lstStyle>
          <a:p>
            <a:pPr algn="just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ru-RU" altLang="zh-CN" sz="1200" dirty="0" smtClean="0">
                <a:solidFill>
                  <a:schemeClr val="tx1"/>
                </a:solidFill>
                <a:latin typeface="Times New Roman" pitchFamily="18" charset="0"/>
                <a:ea typeface="黑体" panose="02010609060101010101" charset="-122"/>
                <a:cs typeface="Times New Roman" pitchFamily="18" charset="0"/>
                <a:sym typeface="Arial" panose="020B0604020202020204" pitchFamily="34" charset="0"/>
              </a:rPr>
              <a:t>Создать институт исследования цифровой валюты в основном отвечает за отслеживание прогресса в области цифровых валют и финансовых технологий, а также за исследования легальной цифровой валюты.</a:t>
            </a:r>
            <a:endParaRPr lang="zh-CN" sz="1200" dirty="0">
              <a:solidFill>
                <a:schemeClr val="tx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26" name="Text Placeholder 3"/>
          <p:cNvSpPr txBox="1"/>
          <p:nvPr/>
        </p:nvSpPr>
        <p:spPr>
          <a:xfrm>
            <a:off x="5477114" y="1447851"/>
            <a:ext cx="2695286" cy="6647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ru-RU" altLang="zh-CN" sz="1200" dirty="0" smtClean="0">
                <a:latin typeface="Times New Roman" pitchFamily="18" charset="0"/>
                <a:ea typeface="黑体" panose="02010609060101010101" charset="-122"/>
                <a:cs typeface="Times New Roman" pitchFamily="18" charset="0"/>
                <a:sym typeface="Arial" panose="020B0604020202020204" pitchFamily="34" charset="0"/>
              </a:rPr>
              <a:t>Провести исследование по некоторым ключевым вопросам в области цифровой валюты.</a:t>
            </a:r>
            <a:endParaRPr lang="zh-CN" altLang="id-ID" sz="1200" dirty="0">
              <a:latin typeface="Times New Roman" pitchFamily="18" charset="0"/>
              <a:ea typeface="黑体" panose="02010609060101010101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28" name="Text Placeholder 3"/>
          <p:cNvSpPr txBox="1"/>
          <p:nvPr/>
        </p:nvSpPr>
        <p:spPr>
          <a:xfrm>
            <a:off x="4236524" y="1962879"/>
            <a:ext cx="616405" cy="4571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1400" dirty="0" smtClean="0">
                <a:solidFill>
                  <a:srgbClr val="FCFCFC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2015</a:t>
            </a:r>
            <a:r>
              <a:rPr lang="ru-RU" altLang="zh-CN" sz="1400" dirty="0" smtClean="0">
                <a:solidFill>
                  <a:srgbClr val="FCFCFC"/>
                </a:solidFill>
                <a:latin typeface="Times New Roman" pitchFamily="18" charset="0"/>
                <a:ea typeface="黑体" panose="02010609060101010101" charset="-122"/>
                <a:cs typeface="Times New Roman" pitchFamily="18" charset="0"/>
                <a:sym typeface="Arial" panose="020B0604020202020204" pitchFamily="34" charset="0"/>
              </a:rPr>
              <a:t>г.</a:t>
            </a:r>
            <a:endParaRPr lang="zh-CN" altLang="en-US" sz="1400" dirty="0" smtClean="0">
              <a:solidFill>
                <a:srgbClr val="FCFCFC"/>
              </a:solidFill>
              <a:latin typeface="Times New Roman" pitchFamily="18" charset="0"/>
              <a:ea typeface="黑体" panose="02010609060101010101" charset="-122"/>
              <a:cs typeface="Times New Roman" pitchFamily="18" charset="0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endParaRPr lang="zh-CN" altLang="en-US" sz="1400" dirty="0">
              <a:solidFill>
                <a:srgbClr val="FCFCFC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9" name="Shape 1881"/>
          <p:cNvSpPr/>
          <p:nvPr/>
        </p:nvSpPr>
        <p:spPr>
          <a:xfrm>
            <a:off x="3894236" y="3004795"/>
            <a:ext cx="1300983" cy="13012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A491BB"/>
          </a:solidFill>
          <a:ln w="12700" cap="flat">
            <a:noFill/>
            <a:miter lim="400000"/>
          </a:ln>
          <a:effectLst/>
        </p:spPr>
        <p:txBody>
          <a:bodyPr wrap="square" lIns="18620" tIns="18620" rIns="18620" bIns="18620" numCol="1" anchor="ctr">
            <a:noAutofit/>
          </a:bodyPr>
          <a:lstStyle/>
          <a:p>
            <a:pPr>
              <a:lnSpc>
                <a:spcPct val="120000"/>
              </a:lnSpc>
            </a:pPr>
            <a:endParaRPr sz="1300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 Placeholder 3"/>
          <p:cNvSpPr txBox="1"/>
          <p:nvPr/>
        </p:nvSpPr>
        <p:spPr>
          <a:xfrm>
            <a:off x="4978695" y="2705190"/>
            <a:ext cx="616405" cy="4571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1400" dirty="0" smtClean="0">
                <a:solidFill>
                  <a:srgbClr val="FCFCFC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2018</a:t>
            </a:r>
            <a:r>
              <a:rPr lang="ru-RU" altLang="zh-CN" sz="1400" dirty="0" smtClean="0">
                <a:solidFill>
                  <a:srgbClr val="FCFCFC"/>
                </a:solidFill>
                <a:latin typeface="Times New Roman" pitchFamily="18" charset="0"/>
                <a:ea typeface="黑体" panose="02010609060101010101" charset="-122"/>
                <a:cs typeface="Times New Roman" pitchFamily="18" charset="0"/>
                <a:sym typeface="Arial" panose="020B0604020202020204" pitchFamily="34" charset="0"/>
              </a:rPr>
              <a:t>г.</a:t>
            </a:r>
            <a:endParaRPr lang="zh-CN" altLang="en-US" sz="1400" dirty="0" smtClean="0">
              <a:solidFill>
                <a:srgbClr val="FCFCFC"/>
              </a:solidFill>
              <a:latin typeface="Times New Roman" pitchFamily="18" charset="0"/>
              <a:ea typeface="黑体" panose="02010609060101010101" charset="-122"/>
              <a:cs typeface="Times New Roman" pitchFamily="18" charset="0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endParaRPr lang="zh-CN" altLang="en-US" sz="1400" dirty="0">
              <a:solidFill>
                <a:srgbClr val="FCFCFC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31" name="Text Placeholder 3"/>
          <p:cNvSpPr txBox="1"/>
          <p:nvPr/>
        </p:nvSpPr>
        <p:spPr>
          <a:xfrm>
            <a:off x="4236524" y="3459568"/>
            <a:ext cx="616405" cy="4571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1400" dirty="0" smtClean="0">
                <a:solidFill>
                  <a:srgbClr val="FCFCFC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2017</a:t>
            </a:r>
            <a:r>
              <a:rPr lang="ru-RU" altLang="zh-CN" sz="1400" dirty="0" smtClean="0">
                <a:solidFill>
                  <a:srgbClr val="FCFCFC"/>
                </a:solidFill>
                <a:latin typeface="Times New Roman" pitchFamily="18" charset="0"/>
                <a:ea typeface="黑体" panose="02010609060101010101" charset="-122"/>
                <a:cs typeface="Times New Roman" pitchFamily="18" charset="0"/>
                <a:sym typeface="Arial" panose="020B0604020202020204" pitchFamily="34" charset="0"/>
              </a:rPr>
              <a:t>г.</a:t>
            </a:r>
            <a:endParaRPr lang="zh-CN" altLang="en-US" sz="1400" dirty="0" smtClean="0">
              <a:solidFill>
                <a:srgbClr val="FCFCFC"/>
              </a:solidFill>
              <a:latin typeface="Times New Roman" pitchFamily="18" charset="0"/>
              <a:ea typeface="黑体" panose="02010609060101010101" charset="-122"/>
              <a:cs typeface="Times New Roman" pitchFamily="18" charset="0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endParaRPr lang="zh-CN" altLang="en-US" sz="1400" dirty="0">
              <a:solidFill>
                <a:srgbClr val="FCFCFC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32" name="Shape 1883"/>
          <p:cNvSpPr/>
          <p:nvPr/>
        </p:nvSpPr>
        <p:spPr>
          <a:xfrm>
            <a:off x="3150793" y="2262482"/>
            <a:ext cx="1300983" cy="13012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77A9D3"/>
          </a:solidFill>
          <a:ln w="12700" cap="flat">
            <a:noFill/>
            <a:miter lim="400000"/>
          </a:ln>
          <a:effectLst/>
        </p:spPr>
        <p:txBody>
          <a:bodyPr wrap="square" lIns="18620" tIns="18620" rIns="18620" bIns="18620" numCol="1" anchor="ctr">
            <a:noAutofit/>
          </a:bodyPr>
          <a:lstStyle/>
          <a:p>
            <a:pPr>
              <a:lnSpc>
                <a:spcPct val="120000"/>
              </a:lnSpc>
            </a:pPr>
            <a:endParaRPr sz="1300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 Placeholder 3"/>
          <p:cNvSpPr txBox="1"/>
          <p:nvPr/>
        </p:nvSpPr>
        <p:spPr>
          <a:xfrm>
            <a:off x="3494353" y="2705190"/>
            <a:ext cx="789615" cy="4571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1400" dirty="0" smtClean="0">
                <a:solidFill>
                  <a:srgbClr val="FCFCFC"/>
                </a:solidFill>
                <a:latin typeface="Times New Roman" pitchFamily="18" charset="0"/>
                <a:ea typeface="黑体" panose="02010609060101010101" charset="-122"/>
                <a:cs typeface="Times New Roman" pitchFamily="18" charset="0"/>
                <a:sym typeface="Arial" panose="020B0604020202020204" pitchFamily="34" charset="0"/>
              </a:rPr>
              <a:t>2014</a:t>
            </a:r>
            <a:r>
              <a:rPr lang="ru-RU" sz="1400" dirty="0" smtClean="0">
                <a:solidFill>
                  <a:srgbClr val="FCFCFC"/>
                </a:solidFill>
                <a:latin typeface="Times New Roman" pitchFamily="18" charset="0"/>
                <a:ea typeface="黑体" panose="02010609060101010101" charset="-122"/>
                <a:cs typeface="Times New Roman" pitchFamily="18" charset="0"/>
                <a:sym typeface="Arial" panose="020B0604020202020204" pitchFamily="34" charset="0"/>
              </a:rPr>
              <a:t>г.</a:t>
            </a:r>
            <a:endParaRPr lang="zh-CN" altLang="en-US" sz="1400" dirty="0">
              <a:solidFill>
                <a:srgbClr val="FCFCFC"/>
              </a:solidFill>
              <a:latin typeface="Times New Roman" pitchFamily="18" charset="0"/>
              <a:ea typeface="黑体" panose="02010609060101010101" charset="-122"/>
              <a:cs typeface="Times New Roman" pitchFamily="18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4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9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4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  <p:bldP spid="19" grpId="0" animBg="1"/>
      <p:bldP spid="20" grpId="0" animBg="1"/>
      <p:bldP spid="22" grpId="0" animBg="1"/>
      <p:bldP spid="24" grpId="0" animBg="1"/>
      <p:bldP spid="25" grpId="0" animBg="1"/>
      <p:bldP spid="26" grpId="0" build="p"/>
      <p:bldP spid="28" grpId="0"/>
      <p:bldP spid="29" grpId="0" animBg="1"/>
      <p:bldP spid="30" grpId="0"/>
      <p:bldP spid="31" grpId="0"/>
      <p:bldP spid="32" grpId="0" animBg="1"/>
      <p:bldP spid="32" grpId="1" animBg="1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heme/theme1.xml><?xml version="1.0" encoding="utf-8"?>
<a:theme xmlns:a="http://schemas.openxmlformats.org/drawingml/2006/main" name="第一PPT，www.1ppt.com">
  <a:themeElements>
    <a:clrScheme name="自定义 2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DA2"/>
      </a:accent1>
      <a:accent2>
        <a:srgbClr val="C4C7CB"/>
      </a:accent2>
      <a:accent3>
        <a:srgbClr val="7F7F7F"/>
      </a:accent3>
      <a:accent4>
        <a:srgbClr val="7F7F7F"/>
      </a:accent4>
      <a:accent5>
        <a:srgbClr val="7F7F7F"/>
      </a:accent5>
      <a:accent6>
        <a:srgbClr val="7F7F7F"/>
      </a:accent6>
      <a:hlink>
        <a:srgbClr val="17365D"/>
      </a:hlink>
      <a:folHlink>
        <a:srgbClr val="548DD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1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4C6B"/>
      </a:accent1>
      <a:accent2>
        <a:srgbClr val="D14E5B"/>
      </a:accent2>
      <a:accent3>
        <a:srgbClr val="1F4C6B"/>
      </a:accent3>
      <a:accent4>
        <a:srgbClr val="D14E5B"/>
      </a:accent4>
      <a:accent5>
        <a:srgbClr val="1F4C6B"/>
      </a:accent5>
      <a:accent6>
        <a:srgbClr val="D14E5B"/>
      </a:accent6>
      <a:hlink>
        <a:srgbClr val="1F4C6B"/>
      </a:hlink>
      <a:folHlink>
        <a:srgbClr val="D14E5B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574</Words>
  <Application>Microsoft Macintosh PowerPoint</Application>
  <PresentationFormat>全屏显示(16:9)</PresentationFormat>
  <Paragraphs>108</Paragraphs>
  <Slides>13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New Cicle</vt:lpstr>
      <vt:lpstr>黑体</vt:lpstr>
      <vt:lpstr>经典圆体简</vt:lpstr>
      <vt:lpstr>宋体</vt:lpstr>
      <vt:lpstr>微软雅黑</vt:lpstr>
      <vt:lpstr>Arial</vt:lpstr>
      <vt:lpstr>Calibri</vt:lpstr>
      <vt:lpstr>Calibri Light</vt:lpstr>
      <vt:lpstr>Impact</vt:lpstr>
      <vt:lpstr>Open Sans Light</vt:lpstr>
      <vt:lpstr>Times New Roman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工作汇报总结类</dc:title>
  <dc:subject>RP</dc:subject>
  <dc:creator>user</dc:creator>
  <cp:keywords>RP</cp:keywords>
  <dc:description>RP</dc:description>
  <cp:lastModifiedBy>Microsoft Office 用户</cp:lastModifiedBy>
  <cp:revision>195</cp:revision>
  <cp:lastPrinted>2019-05-28T17:12:56Z</cp:lastPrinted>
  <dcterms:created xsi:type="dcterms:W3CDTF">2015-12-11T17:46:00Z</dcterms:created>
  <dcterms:modified xsi:type="dcterms:W3CDTF">2019-05-28T17:13:01Z</dcterms:modified>
  <cp:category>RP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