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18"/>
  </p:notesMasterIdLst>
  <p:handoutMasterIdLst>
    <p:handoutMasterId r:id="rId19"/>
  </p:handoutMasterIdLst>
  <p:sldIdLst>
    <p:sldId id="256" r:id="rId6"/>
    <p:sldId id="414" r:id="rId7"/>
    <p:sldId id="389" r:id="rId8"/>
    <p:sldId id="390" r:id="rId9"/>
    <p:sldId id="395" r:id="rId10"/>
    <p:sldId id="412" r:id="rId11"/>
    <p:sldId id="396" r:id="rId12"/>
    <p:sldId id="398" r:id="rId13"/>
    <p:sldId id="399" r:id="rId14"/>
    <p:sldId id="402" r:id="rId15"/>
    <p:sldId id="413" r:id="rId16"/>
    <p:sldId id="291" r:id="rId17"/>
  </p:sldIdLst>
  <p:sldSz cx="12190413" cy="6859588"/>
  <p:notesSz cx="6881813" cy="10002838"/>
  <p:defaultText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 uri="{2D200454-40CA-4A62-9FC3-DE9A4176ACB9}">
      <p15:notesGuideLst xmlns="" xmlns:p15="http://schemas.microsoft.com/office/powerpoint/2012/main">
        <p15:guide id="1" orient="horz" pos="3151"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27A"/>
    <a:srgbClr val="C81030"/>
    <a:srgbClr val="497491"/>
    <a:srgbClr val="9F0D25"/>
    <a:srgbClr val="640817"/>
    <a:srgbClr val="2A4354"/>
    <a:srgbClr val="F5F5F5"/>
    <a:srgbClr val="F3F3F3"/>
    <a:srgbClr val="E3EBF1"/>
    <a:srgbClr val="739D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67" autoAdjust="0"/>
    <p:restoredTop sz="87486" autoAdjust="0"/>
  </p:normalViewPr>
  <p:slideViewPr>
    <p:cSldViewPr>
      <p:cViewPr varScale="1">
        <p:scale>
          <a:sx n="98" d="100"/>
          <a:sy n="98" d="100"/>
        </p:scale>
        <p:origin x="-1434" y="-90"/>
      </p:cViewPr>
      <p:guideLst>
        <p:guide orient="horz" pos="2161"/>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p:cViewPr varScale="1">
        <p:scale>
          <a:sx n="98" d="100"/>
          <a:sy n="98" d="100"/>
        </p:scale>
        <p:origin x="-2604" y="-96"/>
      </p:cViewPr>
      <p:guideLst>
        <p:guide orient="horz" pos="3151"/>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DFDB0-3805-454E-83C6-0453728D29D3}" type="doc">
      <dgm:prSet loTypeId="urn:microsoft.com/office/officeart/2005/8/layout/gear1" loCatId="relationship" qsTypeId="urn:microsoft.com/office/officeart/2005/8/quickstyle/simple1" qsCatId="simple" csTypeId="urn:microsoft.com/office/officeart/2005/8/colors/accent0_1" csCatId="mainScheme" phldr="1"/>
      <dgm:spPr/>
    </dgm:pt>
    <dgm:pt modelId="{04FC83C3-0B75-4C71-A323-F92E28865E75}">
      <dgm:prSet phldrT="[Текст]"/>
      <dgm:spPr>
        <a:ln>
          <a:solidFill>
            <a:srgbClr val="2A4354"/>
          </a:solidFill>
        </a:ln>
      </dgm:spPr>
      <dgm:t>
        <a:bodyPr/>
        <a:lstStyle/>
        <a:p>
          <a:endParaRPr lang="ru-RU" dirty="0"/>
        </a:p>
      </dgm:t>
    </dgm:pt>
    <dgm:pt modelId="{896E215A-9D39-4F7C-B1D1-5EA61E760124}" type="parTrans" cxnId="{87AB3AC7-8379-4F06-9772-F9D989E1BB4E}">
      <dgm:prSet/>
      <dgm:spPr/>
      <dgm:t>
        <a:bodyPr/>
        <a:lstStyle/>
        <a:p>
          <a:endParaRPr lang="ru-RU"/>
        </a:p>
      </dgm:t>
    </dgm:pt>
    <dgm:pt modelId="{93956969-1F23-4A27-B424-19C3AA0489DA}" type="sibTrans" cxnId="{87AB3AC7-8379-4F06-9772-F9D989E1BB4E}">
      <dgm:prSet/>
      <dgm:spPr>
        <a:solidFill>
          <a:schemeClr val="bg2">
            <a:lumMod val="75000"/>
          </a:schemeClr>
        </a:solidFill>
      </dgm:spPr>
      <dgm:t>
        <a:bodyPr/>
        <a:lstStyle/>
        <a:p>
          <a:endParaRPr lang="ru-RU"/>
        </a:p>
      </dgm:t>
    </dgm:pt>
    <dgm:pt modelId="{5F645574-B0AE-4F0D-9717-BA682C2016EE}">
      <dgm:prSet phldrT="[Текст]"/>
      <dgm:spPr>
        <a:ln>
          <a:solidFill>
            <a:srgbClr val="2A4354"/>
          </a:solidFill>
        </a:ln>
      </dgm:spPr>
      <dgm:t>
        <a:bodyPr/>
        <a:lstStyle/>
        <a:p>
          <a:r>
            <a:rPr lang="ru-RU" dirty="0" smtClean="0"/>
            <a:t> </a:t>
          </a:r>
          <a:endParaRPr lang="ru-RU" dirty="0"/>
        </a:p>
      </dgm:t>
    </dgm:pt>
    <dgm:pt modelId="{A3B048F7-C7D0-4456-9394-3D7F349DF6D1}" type="parTrans" cxnId="{F8591718-9445-41C0-B016-5361EF30CBCB}">
      <dgm:prSet/>
      <dgm:spPr/>
      <dgm:t>
        <a:bodyPr/>
        <a:lstStyle/>
        <a:p>
          <a:endParaRPr lang="ru-RU"/>
        </a:p>
      </dgm:t>
    </dgm:pt>
    <dgm:pt modelId="{D076B5FF-4F67-4226-B1C1-1D03D17570C8}" type="sibTrans" cxnId="{F8591718-9445-41C0-B016-5361EF30CBCB}">
      <dgm:prSet/>
      <dgm:spPr>
        <a:solidFill>
          <a:schemeClr val="bg2">
            <a:lumMod val="75000"/>
          </a:schemeClr>
        </a:solidFill>
      </dgm:spPr>
      <dgm:t>
        <a:bodyPr/>
        <a:lstStyle/>
        <a:p>
          <a:endParaRPr lang="ru-RU"/>
        </a:p>
      </dgm:t>
    </dgm:pt>
    <dgm:pt modelId="{26DCF13C-F196-4F74-8AA4-0B0123DBAD01}">
      <dgm:prSet phldrT="[Текст]"/>
      <dgm:spPr>
        <a:ln>
          <a:solidFill>
            <a:srgbClr val="2A4354"/>
          </a:solidFill>
        </a:ln>
      </dgm:spPr>
      <dgm:t>
        <a:bodyPr/>
        <a:lstStyle/>
        <a:p>
          <a:r>
            <a:rPr lang="ru-RU" dirty="0" smtClean="0"/>
            <a:t> </a:t>
          </a:r>
          <a:endParaRPr lang="ru-RU" dirty="0"/>
        </a:p>
      </dgm:t>
    </dgm:pt>
    <dgm:pt modelId="{DA27015E-FADE-4676-A386-D8A9F9220DCF}" type="parTrans" cxnId="{A033B630-0445-4281-8FA5-B2AEE541CA6F}">
      <dgm:prSet/>
      <dgm:spPr/>
      <dgm:t>
        <a:bodyPr/>
        <a:lstStyle/>
        <a:p>
          <a:endParaRPr lang="ru-RU"/>
        </a:p>
      </dgm:t>
    </dgm:pt>
    <dgm:pt modelId="{00DF71F2-DD96-4820-9CC5-0E9863E70623}" type="sibTrans" cxnId="{A033B630-0445-4281-8FA5-B2AEE541CA6F}">
      <dgm:prSet/>
      <dgm:spPr>
        <a:solidFill>
          <a:schemeClr val="bg2">
            <a:lumMod val="75000"/>
          </a:schemeClr>
        </a:solidFill>
      </dgm:spPr>
      <dgm:t>
        <a:bodyPr/>
        <a:lstStyle/>
        <a:p>
          <a:endParaRPr lang="ru-RU"/>
        </a:p>
      </dgm:t>
    </dgm:pt>
    <dgm:pt modelId="{F6C0006E-F2C6-41EF-8ACE-1EB167D32756}" type="pres">
      <dgm:prSet presAssocID="{0A9DFDB0-3805-454E-83C6-0453728D29D3}" presName="composite" presStyleCnt="0">
        <dgm:presLayoutVars>
          <dgm:chMax val="3"/>
          <dgm:animLvl val="lvl"/>
          <dgm:resizeHandles val="exact"/>
        </dgm:presLayoutVars>
      </dgm:prSet>
      <dgm:spPr/>
    </dgm:pt>
    <dgm:pt modelId="{5B61C350-3BB1-4B55-9F82-97428D8FD7DD}" type="pres">
      <dgm:prSet presAssocID="{04FC83C3-0B75-4C71-A323-F92E28865E75}" presName="gear1" presStyleLbl="node1" presStyleIdx="0" presStyleCnt="3">
        <dgm:presLayoutVars>
          <dgm:chMax val="1"/>
          <dgm:bulletEnabled val="1"/>
        </dgm:presLayoutVars>
      </dgm:prSet>
      <dgm:spPr/>
      <dgm:t>
        <a:bodyPr/>
        <a:lstStyle/>
        <a:p>
          <a:endParaRPr lang="ru-RU"/>
        </a:p>
      </dgm:t>
    </dgm:pt>
    <dgm:pt modelId="{6191C31F-20BF-4F1A-8ED6-4ADACF6D46AD}" type="pres">
      <dgm:prSet presAssocID="{04FC83C3-0B75-4C71-A323-F92E28865E75}" presName="gear1srcNode" presStyleLbl="node1" presStyleIdx="0" presStyleCnt="3"/>
      <dgm:spPr/>
      <dgm:t>
        <a:bodyPr/>
        <a:lstStyle/>
        <a:p>
          <a:endParaRPr lang="ru-RU"/>
        </a:p>
      </dgm:t>
    </dgm:pt>
    <dgm:pt modelId="{9E4032F3-ABA8-4888-91D8-907F756ABB0C}" type="pres">
      <dgm:prSet presAssocID="{04FC83C3-0B75-4C71-A323-F92E28865E75}" presName="gear1dstNode" presStyleLbl="node1" presStyleIdx="0" presStyleCnt="3"/>
      <dgm:spPr/>
      <dgm:t>
        <a:bodyPr/>
        <a:lstStyle/>
        <a:p>
          <a:endParaRPr lang="ru-RU"/>
        </a:p>
      </dgm:t>
    </dgm:pt>
    <dgm:pt modelId="{BEF3CE54-A6C5-49B3-A83D-A8A3C5D933D0}" type="pres">
      <dgm:prSet presAssocID="{5F645574-B0AE-4F0D-9717-BA682C2016EE}" presName="gear2" presStyleLbl="node1" presStyleIdx="1" presStyleCnt="3">
        <dgm:presLayoutVars>
          <dgm:chMax val="1"/>
          <dgm:bulletEnabled val="1"/>
        </dgm:presLayoutVars>
      </dgm:prSet>
      <dgm:spPr/>
      <dgm:t>
        <a:bodyPr/>
        <a:lstStyle/>
        <a:p>
          <a:endParaRPr lang="ru-RU"/>
        </a:p>
      </dgm:t>
    </dgm:pt>
    <dgm:pt modelId="{BECFC0B7-608E-46ED-BDB5-45A9A359FFE4}" type="pres">
      <dgm:prSet presAssocID="{5F645574-B0AE-4F0D-9717-BA682C2016EE}" presName="gear2srcNode" presStyleLbl="node1" presStyleIdx="1" presStyleCnt="3"/>
      <dgm:spPr/>
      <dgm:t>
        <a:bodyPr/>
        <a:lstStyle/>
        <a:p>
          <a:endParaRPr lang="ru-RU"/>
        </a:p>
      </dgm:t>
    </dgm:pt>
    <dgm:pt modelId="{F316B86E-57EC-43E9-8891-D1518C76210F}" type="pres">
      <dgm:prSet presAssocID="{5F645574-B0AE-4F0D-9717-BA682C2016EE}" presName="gear2dstNode" presStyleLbl="node1" presStyleIdx="1" presStyleCnt="3"/>
      <dgm:spPr/>
      <dgm:t>
        <a:bodyPr/>
        <a:lstStyle/>
        <a:p>
          <a:endParaRPr lang="ru-RU"/>
        </a:p>
      </dgm:t>
    </dgm:pt>
    <dgm:pt modelId="{C2123B1B-6C60-4E7E-8BC3-D5A7D6810D08}" type="pres">
      <dgm:prSet presAssocID="{26DCF13C-F196-4F74-8AA4-0B0123DBAD01}" presName="gear3" presStyleLbl="node1" presStyleIdx="2" presStyleCnt="3"/>
      <dgm:spPr/>
      <dgm:t>
        <a:bodyPr/>
        <a:lstStyle/>
        <a:p>
          <a:endParaRPr lang="ru-RU"/>
        </a:p>
      </dgm:t>
    </dgm:pt>
    <dgm:pt modelId="{266C2919-0178-46DF-B138-82DD491007F4}" type="pres">
      <dgm:prSet presAssocID="{26DCF13C-F196-4F74-8AA4-0B0123DBAD01}" presName="gear3tx" presStyleLbl="node1" presStyleIdx="2" presStyleCnt="3">
        <dgm:presLayoutVars>
          <dgm:chMax val="1"/>
          <dgm:bulletEnabled val="1"/>
        </dgm:presLayoutVars>
      </dgm:prSet>
      <dgm:spPr/>
      <dgm:t>
        <a:bodyPr/>
        <a:lstStyle/>
        <a:p>
          <a:endParaRPr lang="ru-RU"/>
        </a:p>
      </dgm:t>
    </dgm:pt>
    <dgm:pt modelId="{324DDC00-9585-4A88-8FA8-6165B0B5959D}" type="pres">
      <dgm:prSet presAssocID="{26DCF13C-F196-4F74-8AA4-0B0123DBAD01}" presName="gear3srcNode" presStyleLbl="node1" presStyleIdx="2" presStyleCnt="3"/>
      <dgm:spPr/>
      <dgm:t>
        <a:bodyPr/>
        <a:lstStyle/>
        <a:p>
          <a:endParaRPr lang="ru-RU"/>
        </a:p>
      </dgm:t>
    </dgm:pt>
    <dgm:pt modelId="{039C1932-E0ED-4E47-9894-C031F03817C6}" type="pres">
      <dgm:prSet presAssocID="{26DCF13C-F196-4F74-8AA4-0B0123DBAD01}" presName="gear3dstNode" presStyleLbl="node1" presStyleIdx="2" presStyleCnt="3"/>
      <dgm:spPr/>
      <dgm:t>
        <a:bodyPr/>
        <a:lstStyle/>
        <a:p>
          <a:endParaRPr lang="ru-RU"/>
        </a:p>
      </dgm:t>
    </dgm:pt>
    <dgm:pt modelId="{A67D6D69-B848-4B61-BB6E-45D9F8C5EB81}" type="pres">
      <dgm:prSet presAssocID="{93956969-1F23-4A27-B424-19C3AA0489DA}" presName="connector1" presStyleLbl="sibTrans2D1" presStyleIdx="0" presStyleCnt="3"/>
      <dgm:spPr/>
      <dgm:t>
        <a:bodyPr/>
        <a:lstStyle/>
        <a:p>
          <a:endParaRPr lang="ru-RU"/>
        </a:p>
      </dgm:t>
    </dgm:pt>
    <dgm:pt modelId="{EE712E7D-2F57-496D-92EE-C183C83A65BD}" type="pres">
      <dgm:prSet presAssocID="{D076B5FF-4F67-4226-B1C1-1D03D17570C8}" presName="connector2" presStyleLbl="sibTrans2D1" presStyleIdx="1" presStyleCnt="3"/>
      <dgm:spPr/>
      <dgm:t>
        <a:bodyPr/>
        <a:lstStyle/>
        <a:p>
          <a:endParaRPr lang="ru-RU"/>
        </a:p>
      </dgm:t>
    </dgm:pt>
    <dgm:pt modelId="{5C5276E1-E18B-4DE7-A759-0F4A59F37057}" type="pres">
      <dgm:prSet presAssocID="{00DF71F2-DD96-4820-9CC5-0E9863E70623}" presName="connector3" presStyleLbl="sibTrans2D1" presStyleIdx="2" presStyleCnt="3"/>
      <dgm:spPr/>
      <dgm:t>
        <a:bodyPr/>
        <a:lstStyle/>
        <a:p>
          <a:endParaRPr lang="ru-RU"/>
        </a:p>
      </dgm:t>
    </dgm:pt>
  </dgm:ptLst>
  <dgm:cxnLst>
    <dgm:cxn modelId="{725B2C51-A2BC-41A6-AB36-059DE521D93F}" type="presOf" srcId="{5F645574-B0AE-4F0D-9717-BA682C2016EE}" destId="{BECFC0B7-608E-46ED-BDB5-45A9A359FFE4}" srcOrd="1" destOrd="0" presId="urn:microsoft.com/office/officeart/2005/8/layout/gear1"/>
    <dgm:cxn modelId="{8C337C61-77B5-40B9-8D3B-3741339B758F}" type="presOf" srcId="{00DF71F2-DD96-4820-9CC5-0E9863E70623}" destId="{5C5276E1-E18B-4DE7-A759-0F4A59F37057}" srcOrd="0" destOrd="0" presId="urn:microsoft.com/office/officeart/2005/8/layout/gear1"/>
    <dgm:cxn modelId="{9903EDBE-100F-4018-BCE9-38C79F403748}" type="presOf" srcId="{93956969-1F23-4A27-B424-19C3AA0489DA}" destId="{A67D6D69-B848-4B61-BB6E-45D9F8C5EB81}" srcOrd="0" destOrd="0" presId="urn:microsoft.com/office/officeart/2005/8/layout/gear1"/>
    <dgm:cxn modelId="{D34362FB-8E9A-4924-995F-5FB176828CEF}" type="presOf" srcId="{D076B5FF-4F67-4226-B1C1-1D03D17570C8}" destId="{EE712E7D-2F57-496D-92EE-C183C83A65BD}" srcOrd="0" destOrd="0" presId="urn:microsoft.com/office/officeart/2005/8/layout/gear1"/>
    <dgm:cxn modelId="{8E65E2FA-6BA8-4FDE-B0A4-D5666C54EBEB}" type="presOf" srcId="{26DCF13C-F196-4F74-8AA4-0B0123DBAD01}" destId="{266C2919-0178-46DF-B138-82DD491007F4}" srcOrd="1" destOrd="0" presId="urn:microsoft.com/office/officeart/2005/8/layout/gear1"/>
    <dgm:cxn modelId="{1171DDE4-4D0D-4F70-9C66-578A49800E59}" type="presOf" srcId="{5F645574-B0AE-4F0D-9717-BA682C2016EE}" destId="{BEF3CE54-A6C5-49B3-A83D-A8A3C5D933D0}" srcOrd="0" destOrd="0" presId="urn:microsoft.com/office/officeart/2005/8/layout/gear1"/>
    <dgm:cxn modelId="{127395D6-CDD4-4841-B6D8-FB71A51AD0BC}" type="presOf" srcId="{26DCF13C-F196-4F74-8AA4-0B0123DBAD01}" destId="{039C1932-E0ED-4E47-9894-C031F03817C6}" srcOrd="3" destOrd="0" presId="urn:microsoft.com/office/officeart/2005/8/layout/gear1"/>
    <dgm:cxn modelId="{0E60DF98-AE61-4EF7-B527-B496C3B86FEA}" type="presOf" srcId="{04FC83C3-0B75-4C71-A323-F92E28865E75}" destId="{5B61C350-3BB1-4B55-9F82-97428D8FD7DD}" srcOrd="0" destOrd="0" presId="urn:microsoft.com/office/officeart/2005/8/layout/gear1"/>
    <dgm:cxn modelId="{297D1212-D79A-4072-AC56-2810DE133798}" type="presOf" srcId="{04FC83C3-0B75-4C71-A323-F92E28865E75}" destId="{6191C31F-20BF-4F1A-8ED6-4ADACF6D46AD}" srcOrd="1" destOrd="0" presId="urn:microsoft.com/office/officeart/2005/8/layout/gear1"/>
    <dgm:cxn modelId="{B4C10BF4-F54C-41A1-A91F-4CD25F8DDE17}" type="presOf" srcId="{5F645574-B0AE-4F0D-9717-BA682C2016EE}" destId="{F316B86E-57EC-43E9-8891-D1518C76210F}" srcOrd="2" destOrd="0" presId="urn:microsoft.com/office/officeart/2005/8/layout/gear1"/>
    <dgm:cxn modelId="{F8591718-9445-41C0-B016-5361EF30CBCB}" srcId="{0A9DFDB0-3805-454E-83C6-0453728D29D3}" destId="{5F645574-B0AE-4F0D-9717-BA682C2016EE}" srcOrd="1" destOrd="0" parTransId="{A3B048F7-C7D0-4456-9394-3D7F349DF6D1}" sibTransId="{D076B5FF-4F67-4226-B1C1-1D03D17570C8}"/>
    <dgm:cxn modelId="{A033B630-0445-4281-8FA5-B2AEE541CA6F}" srcId="{0A9DFDB0-3805-454E-83C6-0453728D29D3}" destId="{26DCF13C-F196-4F74-8AA4-0B0123DBAD01}" srcOrd="2" destOrd="0" parTransId="{DA27015E-FADE-4676-A386-D8A9F9220DCF}" sibTransId="{00DF71F2-DD96-4820-9CC5-0E9863E70623}"/>
    <dgm:cxn modelId="{47E288B5-CDBF-4F42-B6A3-D88F39D2AC36}" type="presOf" srcId="{26DCF13C-F196-4F74-8AA4-0B0123DBAD01}" destId="{324DDC00-9585-4A88-8FA8-6165B0B5959D}" srcOrd="2" destOrd="0" presId="urn:microsoft.com/office/officeart/2005/8/layout/gear1"/>
    <dgm:cxn modelId="{87AB3AC7-8379-4F06-9772-F9D989E1BB4E}" srcId="{0A9DFDB0-3805-454E-83C6-0453728D29D3}" destId="{04FC83C3-0B75-4C71-A323-F92E28865E75}" srcOrd="0" destOrd="0" parTransId="{896E215A-9D39-4F7C-B1D1-5EA61E760124}" sibTransId="{93956969-1F23-4A27-B424-19C3AA0489DA}"/>
    <dgm:cxn modelId="{310D8455-2C6F-478C-82E0-2EE573F31743}" type="presOf" srcId="{0A9DFDB0-3805-454E-83C6-0453728D29D3}" destId="{F6C0006E-F2C6-41EF-8ACE-1EB167D32756}" srcOrd="0" destOrd="0" presId="urn:microsoft.com/office/officeart/2005/8/layout/gear1"/>
    <dgm:cxn modelId="{32B81687-0260-47E4-B755-1272093F322A}" type="presOf" srcId="{04FC83C3-0B75-4C71-A323-F92E28865E75}" destId="{9E4032F3-ABA8-4888-91D8-907F756ABB0C}" srcOrd="2" destOrd="0" presId="urn:microsoft.com/office/officeart/2005/8/layout/gear1"/>
    <dgm:cxn modelId="{9CEF1143-85D7-4905-B21F-52798233545F}" type="presOf" srcId="{26DCF13C-F196-4F74-8AA4-0B0123DBAD01}" destId="{C2123B1B-6C60-4E7E-8BC3-D5A7D6810D08}" srcOrd="0" destOrd="0" presId="urn:microsoft.com/office/officeart/2005/8/layout/gear1"/>
    <dgm:cxn modelId="{207FA894-9250-4303-AC90-3D5BB80ADBB1}" type="presParOf" srcId="{F6C0006E-F2C6-41EF-8ACE-1EB167D32756}" destId="{5B61C350-3BB1-4B55-9F82-97428D8FD7DD}" srcOrd="0" destOrd="0" presId="urn:microsoft.com/office/officeart/2005/8/layout/gear1"/>
    <dgm:cxn modelId="{20E2860C-61B6-42BE-A987-6967867F1D0E}" type="presParOf" srcId="{F6C0006E-F2C6-41EF-8ACE-1EB167D32756}" destId="{6191C31F-20BF-4F1A-8ED6-4ADACF6D46AD}" srcOrd="1" destOrd="0" presId="urn:microsoft.com/office/officeart/2005/8/layout/gear1"/>
    <dgm:cxn modelId="{63CD8310-BF65-44F8-B653-9D3246B0EC08}" type="presParOf" srcId="{F6C0006E-F2C6-41EF-8ACE-1EB167D32756}" destId="{9E4032F3-ABA8-4888-91D8-907F756ABB0C}" srcOrd="2" destOrd="0" presId="urn:microsoft.com/office/officeart/2005/8/layout/gear1"/>
    <dgm:cxn modelId="{E06CF589-A57A-4844-A79F-8CA8127C46C2}" type="presParOf" srcId="{F6C0006E-F2C6-41EF-8ACE-1EB167D32756}" destId="{BEF3CE54-A6C5-49B3-A83D-A8A3C5D933D0}" srcOrd="3" destOrd="0" presId="urn:microsoft.com/office/officeart/2005/8/layout/gear1"/>
    <dgm:cxn modelId="{6C7064AE-1F3B-4BE4-9265-63091D8CA667}" type="presParOf" srcId="{F6C0006E-F2C6-41EF-8ACE-1EB167D32756}" destId="{BECFC0B7-608E-46ED-BDB5-45A9A359FFE4}" srcOrd="4" destOrd="0" presId="urn:microsoft.com/office/officeart/2005/8/layout/gear1"/>
    <dgm:cxn modelId="{0D60E87D-F7E3-4FC6-ABE0-6B74B282F392}" type="presParOf" srcId="{F6C0006E-F2C6-41EF-8ACE-1EB167D32756}" destId="{F316B86E-57EC-43E9-8891-D1518C76210F}" srcOrd="5" destOrd="0" presId="urn:microsoft.com/office/officeart/2005/8/layout/gear1"/>
    <dgm:cxn modelId="{4136BCA0-28E6-43BC-9C7C-31C3FDF609E7}" type="presParOf" srcId="{F6C0006E-F2C6-41EF-8ACE-1EB167D32756}" destId="{C2123B1B-6C60-4E7E-8BC3-D5A7D6810D08}" srcOrd="6" destOrd="0" presId="urn:microsoft.com/office/officeart/2005/8/layout/gear1"/>
    <dgm:cxn modelId="{B99491E6-245F-4EDF-B0B8-0867BA21B33B}" type="presParOf" srcId="{F6C0006E-F2C6-41EF-8ACE-1EB167D32756}" destId="{266C2919-0178-46DF-B138-82DD491007F4}" srcOrd="7" destOrd="0" presId="urn:microsoft.com/office/officeart/2005/8/layout/gear1"/>
    <dgm:cxn modelId="{446B2687-3E0A-44E0-B66F-B53E8F1C9919}" type="presParOf" srcId="{F6C0006E-F2C6-41EF-8ACE-1EB167D32756}" destId="{324DDC00-9585-4A88-8FA8-6165B0B5959D}" srcOrd="8" destOrd="0" presId="urn:microsoft.com/office/officeart/2005/8/layout/gear1"/>
    <dgm:cxn modelId="{587DD566-A1AD-43D2-B5E5-2D2D53A90DBB}" type="presParOf" srcId="{F6C0006E-F2C6-41EF-8ACE-1EB167D32756}" destId="{039C1932-E0ED-4E47-9894-C031F03817C6}" srcOrd="9" destOrd="0" presId="urn:microsoft.com/office/officeart/2005/8/layout/gear1"/>
    <dgm:cxn modelId="{9971FAA7-5B45-4ABC-991B-B5952C0E8A43}" type="presParOf" srcId="{F6C0006E-F2C6-41EF-8ACE-1EB167D32756}" destId="{A67D6D69-B848-4B61-BB6E-45D9F8C5EB81}" srcOrd="10" destOrd="0" presId="urn:microsoft.com/office/officeart/2005/8/layout/gear1"/>
    <dgm:cxn modelId="{7A442FAD-BF32-4910-B7A4-544740588BE6}" type="presParOf" srcId="{F6C0006E-F2C6-41EF-8ACE-1EB167D32756}" destId="{EE712E7D-2F57-496D-92EE-C183C83A65BD}" srcOrd="11" destOrd="0" presId="urn:microsoft.com/office/officeart/2005/8/layout/gear1"/>
    <dgm:cxn modelId="{C7057C89-4747-4D58-B89E-7938F3F78F7B}" type="presParOf" srcId="{F6C0006E-F2C6-41EF-8ACE-1EB167D32756}" destId="{5C5276E1-E18B-4DE7-A759-0F4A59F3705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1C350-3BB1-4B55-9F82-97428D8FD7DD}">
      <dsp:nvSpPr>
        <dsp:cNvPr id="0" name=""/>
        <dsp:cNvSpPr/>
      </dsp:nvSpPr>
      <dsp:spPr>
        <a:xfrm>
          <a:off x="2397079" y="1644969"/>
          <a:ext cx="2010517" cy="2010517"/>
        </a:xfrm>
        <a:prstGeom prst="gear9">
          <a:avLst/>
        </a:prstGeom>
        <a:solidFill>
          <a:schemeClr val="lt1">
            <a:hueOff val="0"/>
            <a:satOff val="0"/>
            <a:lumOff val="0"/>
            <a:alphaOff val="0"/>
          </a:schemeClr>
        </a:solidFill>
        <a:ln w="25400" cap="flat" cmpd="sng" algn="ctr">
          <a:solidFill>
            <a:srgbClr val="2A435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ru-RU" sz="4400" kern="1200" dirty="0"/>
        </a:p>
      </dsp:txBody>
      <dsp:txXfrm>
        <a:off x="2801282" y="2115923"/>
        <a:ext cx="1202111" cy="1033447"/>
      </dsp:txXfrm>
    </dsp:sp>
    <dsp:sp modelId="{BEF3CE54-A6C5-49B3-A83D-A8A3C5D933D0}">
      <dsp:nvSpPr>
        <dsp:cNvPr id="0" name=""/>
        <dsp:cNvSpPr/>
      </dsp:nvSpPr>
      <dsp:spPr>
        <a:xfrm>
          <a:off x="1227323" y="1169755"/>
          <a:ext cx="1462194" cy="1462194"/>
        </a:xfrm>
        <a:prstGeom prst="gear6">
          <a:avLst/>
        </a:prstGeom>
        <a:solidFill>
          <a:schemeClr val="lt1">
            <a:hueOff val="0"/>
            <a:satOff val="0"/>
            <a:lumOff val="0"/>
            <a:alphaOff val="0"/>
          </a:schemeClr>
        </a:solidFill>
        <a:ln w="25400" cap="flat" cmpd="sng" algn="ctr">
          <a:solidFill>
            <a:srgbClr val="2A435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ru-RU" sz="4400" kern="1200" dirty="0" smtClean="0"/>
            <a:t> </a:t>
          </a:r>
          <a:endParaRPr lang="ru-RU" sz="4400" kern="1200" dirty="0"/>
        </a:p>
      </dsp:txBody>
      <dsp:txXfrm>
        <a:off x="1595435" y="1540092"/>
        <a:ext cx="725970" cy="721520"/>
      </dsp:txXfrm>
    </dsp:sp>
    <dsp:sp modelId="{C2123B1B-6C60-4E7E-8BC3-D5A7D6810D08}">
      <dsp:nvSpPr>
        <dsp:cNvPr id="0" name=""/>
        <dsp:cNvSpPr/>
      </dsp:nvSpPr>
      <dsp:spPr>
        <a:xfrm rot="20700000">
          <a:off x="2046301" y="160990"/>
          <a:ext cx="1432652" cy="1432652"/>
        </a:xfrm>
        <a:prstGeom prst="gear6">
          <a:avLst/>
        </a:prstGeom>
        <a:solidFill>
          <a:schemeClr val="lt1">
            <a:hueOff val="0"/>
            <a:satOff val="0"/>
            <a:lumOff val="0"/>
            <a:alphaOff val="0"/>
          </a:schemeClr>
        </a:solidFill>
        <a:ln w="25400" cap="flat" cmpd="sng" algn="ctr">
          <a:solidFill>
            <a:srgbClr val="2A435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ru-RU" sz="4400" kern="1200" dirty="0" smtClean="0"/>
            <a:t> </a:t>
          </a:r>
          <a:endParaRPr lang="ru-RU" sz="4400" kern="1200" dirty="0"/>
        </a:p>
      </dsp:txBody>
      <dsp:txXfrm rot="-20700000">
        <a:off x="2360524" y="475213"/>
        <a:ext cx="804207" cy="804207"/>
      </dsp:txXfrm>
    </dsp:sp>
    <dsp:sp modelId="{A67D6D69-B848-4B61-BB6E-45D9F8C5EB81}">
      <dsp:nvSpPr>
        <dsp:cNvPr id="0" name=""/>
        <dsp:cNvSpPr/>
      </dsp:nvSpPr>
      <dsp:spPr>
        <a:xfrm>
          <a:off x="2236659" y="1344883"/>
          <a:ext cx="2573462" cy="2573462"/>
        </a:xfrm>
        <a:prstGeom prst="circularArrow">
          <a:avLst>
            <a:gd name="adj1" fmla="val 4687"/>
            <a:gd name="adj2" fmla="val 299029"/>
            <a:gd name="adj3" fmla="val 2501919"/>
            <a:gd name="adj4" fmla="val 15892315"/>
            <a:gd name="adj5" fmla="val 5469"/>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E712E7D-2F57-496D-92EE-C183C83A65BD}">
      <dsp:nvSpPr>
        <dsp:cNvPr id="0" name=""/>
        <dsp:cNvSpPr/>
      </dsp:nvSpPr>
      <dsp:spPr>
        <a:xfrm>
          <a:off x="968371" y="848539"/>
          <a:ext cx="1869781" cy="1869781"/>
        </a:xfrm>
        <a:prstGeom prst="leftCircularArrow">
          <a:avLst>
            <a:gd name="adj1" fmla="val 6452"/>
            <a:gd name="adj2" fmla="val 429999"/>
            <a:gd name="adj3" fmla="val 10489124"/>
            <a:gd name="adj4" fmla="val 14837806"/>
            <a:gd name="adj5" fmla="val 7527"/>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C5276E1-E18B-4DE7-A759-0F4A59F37057}">
      <dsp:nvSpPr>
        <dsp:cNvPr id="0" name=""/>
        <dsp:cNvSpPr/>
      </dsp:nvSpPr>
      <dsp:spPr>
        <a:xfrm>
          <a:off x="1714914" y="-150501"/>
          <a:ext cx="2016001" cy="2016001"/>
        </a:xfrm>
        <a:prstGeom prst="circularArrow">
          <a:avLst>
            <a:gd name="adj1" fmla="val 5984"/>
            <a:gd name="adj2" fmla="val 394124"/>
            <a:gd name="adj3" fmla="val 13313824"/>
            <a:gd name="adj4" fmla="val 10508221"/>
            <a:gd name="adj5" fmla="val 6981"/>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ru-RU"/>
          </a:p>
        </p:txBody>
      </p:sp>
      <p:sp>
        <p:nvSpPr>
          <p:cNvPr id="3" name="Дата 2"/>
          <p:cNvSpPr>
            <a:spLocks noGrp="1"/>
          </p:cNvSpPr>
          <p:nvPr>
            <p:ph type="dt" sz="quarter" idx="1"/>
          </p:nvPr>
        </p:nvSpPr>
        <p:spPr>
          <a:xfrm>
            <a:off x="3898102" y="0"/>
            <a:ext cx="2982119" cy="500142"/>
          </a:xfrm>
          <a:prstGeom prst="rect">
            <a:avLst/>
          </a:prstGeom>
        </p:spPr>
        <p:txBody>
          <a:bodyPr vert="horz" lIns="96478" tIns="48239" rIns="96478" bIns="48239" rtlCol="0"/>
          <a:lstStyle>
            <a:lvl1pPr algn="r">
              <a:defRPr sz="1300"/>
            </a:lvl1pPr>
          </a:lstStyle>
          <a:p>
            <a:fld id="{5CCA116E-A2AA-43B3-BC1C-7248BAEB2B98}" type="datetimeFigureOut">
              <a:rPr lang="ru-RU" smtClean="0"/>
              <a:t>30.05.2018</a:t>
            </a:fld>
            <a:endParaRPr lang="ru-RU"/>
          </a:p>
        </p:txBody>
      </p:sp>
      <p:sp>
        <p:nvSpPr>
          <p:cNvPr id="4" name="Нижний колонтитул 3"/>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endParaRPr lang="ru-RU"/>
          </a:p>
        </p:txBody>
      </p:sp>
      <p:sp>
        <p:nvSpPr>
          <p:cNvPr id="5" name="Номер слайда 4"/>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0800F4CC-035C-4F90-91A1-9D624B01AF9B}" type="slidenum">
              <a:rPr lang="ru-RU" smtClean="0"/>
              <a:t>‹#›</a:t>
            </a:fld>
            <a:endParaRPr lang="ru-RU"/>
          </a:p>
        </p:txBody>
      </p:sp>
    </p:spTree>
    <p:extLst>
      <p:ext uri="{BB962C8B-B14F-4D97-AF65-F5344CB8AC3E}">
        <p14:creationId xmlns:p14="http://schemas.microsoft.com/office/powerpoint/2010/main" val="630159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ru-RU"/>
          </a:p>
        </p:txBody>
      </p:sp>
      <p:sp>
        <p:nvSpPr>
          <p:cNvPr id="3" name="Дата 2"/>
          <p:cNvSpPr>
            <a:spLocks noGrp="1"/>
          </p:cNvSpPr>
          <p:nvPr>
            <p:ph type="dt" idx="1"/>
          </p:nvPr>
        </p:nvSpPr>
        <p:spPr>
          <a:xfrm>
            <a:off x="3898103" y="0"/>
            <a:ext cx="2982119" cy="500142"/>
          </a:xfrm>
          <a:prstGeom prst="rect">
            <a:avLst/>
          </a:prstGeom>
        </p:spPr>
        <p:txBody>
          <a:bodyPr vert="horz" lIns="96478" tIns="48239" rIns="96478" bIns="48239" rtlCol="0"/>
          <a:lstStyle>
            <a:lvl1pPr algn="r">
              <a:defRPr sz="1300"/>
            </a:lvl1pPr>
          </a:lstStyle>
          <a:p>
            <a:fld id="{5F924CA1-ADAE-4CB0-9017-F7946ABEC1AE}" type="datetimeFigureOut">
              <a:rPr lang="ru-RU" smtClean="0"/>
              <a:t>30.05.2018</a:t>
            </a:fld>
            <a:endParaRPr lang="ru-RU"/>
          </a:p>
        </p:txBody>
      </p:sp>
      <p:sp>
        <p:nvSpPr>
          <p:cNvPr id="4" name="Образ слайда 3"/>
          <p:cNvSpPr>
            <a:spLocks noGrp="1" noRot="1" noChangeAspect="1"/>
          </p:cNvSpPr>
          <p:nvPr>
            <p:ph type="sldImg" idx="2"/>
          </p:nvPr>
        </p:nvSpPr>
        <p:spPr>
          <a:xfrm>
            <a:off x="109538" y="750888"/>
            <a:ext cx="6662737" cy="3749675"/>
          </a:xfrm>
          <a:prstGeom prst="rect">
            <a:avLst/>
          </a:prstGeom>
          <a:noFill/>
          <a:ln w="12700">
            <a:solidFill>
              <a:prstClr val="black"/>
            </a:solidFill>
          </a:ln>
        </p:spPr>
        <p:txBody>
          <a:bodyPr vert="horz" lIns="96478" tIns="48239" rIns="96478" bIns="48239" rtlCol="0" anchor="ctr"/>
          <a:lstStyle/>
          <a:p>
            <a:endParaRPr lang="ru-RU"/>
          </a:p>
        </p:txBody>
      </p:sp>
      <p:sp>
        <p:nvSpPr>
          <p:cNvPr id="5" name="Заметки 4"/>
          <p:cNvSpPr>
            <a:spLocks noGrp="1"/>
          </p:cNvSpPr>
          <p:nvPr>
            <p:ph type="body" sz="quarter" idx="3"/>
          </p:nvPr>
        </p:nvSpPr>
        <p:spPr>
          <a:xfrm>
            <a:off x="688183" y="4751348"/>
            <a:ext cx="5505450" cy="4501277"/>
          </a:xfrm>
          <a:prstGeom prst="rect">
            <a:avLst/>
          </a:prstGeom>
        </p:spPr>
        <p:txBody>
          <a:bodyPr vert="horz" lIns="96478" tIns="48239" rIns="96478" bIns="48239"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00961"/>
            <a:ext cx="2982119" cy="500142"/>
          </a:xfrm>
          <a:prstGeom prst="rect">
            <a:avLst/>
          </a:prstGeom>
        </p:spPr>
        <p:txBody>
          <a:bodyPr vert="horz" lIns="96478" tIns="48239" rIns="96478" bIns="48239" rtlCol="0" anchor="b"/>
          <a:lstStyle>
            <a:lvl1pPr algn="l">
              <a:defRPr sz="1300"/>
            </a:lvl1pPr>
          </a:lstStyle>
          <a:p>
            <a:endParaRPr lang="ru-RU"/>
          </a:p>
        </p:txBody>
      </p:sp>
      <p:sp>
        <p:nvSpPr>
          <p:cNvPr id="7" name="Номер слайда 6"/>
          <p:cNvSpPr>
            <a:spLocks noGrp="1"/>
          </p:cNvSpPr>
          <p:nvPr>
            <p:ph type="sldNum" sz="quarter" idx="5"/>
          </p:nvPr>
        </p:nvSpPr>
        <p:spPr>
          <a:xfrm>
            <a:off x="3898103" y="9500961"/>
            <a:ext cx="2982119" cy="500142"/>
          </a:xfrm>
          <a:prstGeom prst="rect">
            <a:avLst/>
          </a:prstGeom>
        </p:spPr>
        <p:txBody>
          <a:bodyPr vert="horz" lIns="96478" tIns="48239" rIns="96478" bIns="48239" rtlCol="0" anchor="b"/>
          <a:lstStyle>
            <a:lvl1pPr algn="r">
              <a:defRPr sz="1300"/>
            </a:lvl1pPr>
          </a:lstStyle>
          <a:p>
            <a:fld id="{71047466-5782-4F45-AFEE-AD15D659BCAC}" type="slidenum">
              <a:rPr lang="ru-RU" smtClean="0"/>
              <a:t>‹#›</a:t>
            </a:fld>
            <a:endParaRPr lang="ru-RU"/>
          </a:p>
        </p:txBody>
      </p:sp>
    </p:spTree>
    <p:extLst>
      <p:ext uri="{BB962C8B-B14F-4D97-AF65-F5344CB8AC3E}">
        <p14:creationId xmlns:p14="http://schemas.microsoft.com/office/powerpoint/2010/main" val="117005872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9538" y="750888"/>
            <a:ext cx="6662737" cy="3749675"/>
          </a:xfrm>
        </p:spPr>
      </p:sp>
      <p:sp>
        <p:nvSpPr>
          <p:cNvPr id="3" name="Заметки 2"/>
          <p:cNvSpPr>
            <a:spLocks noGrp="1"/>
          </p:cNvSpPr>
          <p:nvPr>
            <p:ph type="body" idx="1"/>
          </p:nvPr>
        </p:nvSpPr>
        <p:spPr/>
        <p:txBody>
          <a:bodyPr/>
          <a:lstStyle/>
          <a:p>
            <a:r>
              <a:rPr lang="ru-RU" sz="1400" strike="sngStrike" dirty="0" err="1"/>
              <a:t>Кибератаки</a:t>
            </a:r>
            <a:r>
              <a:rPr lang="ru-RU" sz="1400" strike="sngStrike" dirty="0"/>
              <a:t> становятся все более изощренными в финансовом сообществе. Регулярность таких угроз подчеркивает важность сохранения бдительности и </a:t>
            </a:r>
            <a:r>
              <a:rPr lang="ru-RU" sz="1400" strike="sngStrike" dirty="0" err="1"/>
              <a:t>проактивности</a:t>
            </a:r>
            <a:r>
              <a:rPr lang="ru-RU" sz="1400" strike="sngStrike" dirty="0"/>
              <a:t> в долгосрочной перспективе.</a:t>
            </a:r>
          </a:p>
          <a:p>
            <a:r>
              <a:rPr lang="ru-RU" sz="1400" dirty="0"/>
              <a:t>SWIFT в 2016 году создал Программу безопасности пользователей (</a:t>
            </a:r>
            <a:r>
              <a:rPr lang="en-US" sz="1400" dirty="0"/>
              <a:t>Customer Security Programme, CSP</a:t>
            </a:r>
            <a:r>
              <a:rPr lang="ru-RU" sz="1400" dirty="0"/>
              <a:t>), для поддержки своих клиентов в борьбе с </a:t>
            </a:r>
            <a:r>
              <a:rPr lang="ru-RU" sz="1400" dirty="0" err="1"/>
              <a:t>киберпреступлениями</a:t>
            </a:r>
            <a:r>
              <a:rPr lang="ru-RU" sz="1400" dirty="0"/>
              <a:t>,  помощи в обеспечении защиты локальных сред и для формирования более безопасной финансовой системы, для повышения безопасности глобального финансового сообщества. Программа безопасности пользователей охватывает три ключевых аспекта: 1) Безопасность и защита локальных сред пользователей (вы) – клиенты обеспечивают это самостоятельно 2) Предотвращение и обнаружение мошеннических действий при взаимодействии с контрагентами (ваши контрагенты) - в своих коммерческих отношениях с вами и клиентами 3) Совместная работа в финансовом сообществе для предотвращения будущих </a:t>
            </a:r>
            <a:r>
              <a:rPr lang="ru-RU" sz="1400" dirty="0" err="1"/>
              <a:t>кибератак</a:t>
            </a:r>
            <a:r>
              <a:rPr lang="ru-RU" sz="1400" dirty="0"/>
              <a:t> (ваше сообщество)  - постоянный обмен информацией.</a:t>
            </a:r>
            <a:endParaRPr lang="en-US" sz="1400" dirty="0"/>
          </a:p>
          <a:p>
            <a:pPr defTabSz="922995">
              <a:defRPr/>
            </a:pPr>
            <a:r>
              <a:rPr lang="ru-RU" sz="1400" b="1" dirty="0"/>
              <a:t>До 31 декабря 2017 </a:t>
            </a:r>
            <a:r>
              <a:rPr lang="ru-RU" sz="1400" dirty="0"/>
              <a:t>все пользователи должны будут предоставить результаты по </a:t>
            </a:r>
            <a:r>
              <a:rPr lang="ru-RU" sz="1400" dirty="0" err="1"/>
              <a:t>самоаттестации</a:t>
            </a:r>
            <a:r>
              <a:rPr lang="ru-RU" sz="1400" dirty="0"/>
              <a:t>, после чего аттестация станет обязательной </a:t>
            </a:r>
            <a:r>
              <a:rPr lang="ru-RU" sz="1400" b="1" dirty="0"/>
              <a:t>ежегодной</a:t>
            </a:r>
            <a:r>
              <a:rPr lang="ru-RU" sz="1400" dirty="0"/>
              <a:t> процедурой.</a:t>
            </a:r>
            <a:r>
              <a:rPr lang="en-US" sz="1400" dirty="0"/>
              <a:t> </a:t>
            </a:r>
            <a:r>
              <a:rPr lang="ru-RU" sz="1400" b="1" dirty="0"/>
              <a:t>До 31 декабря 2018</a:t>
            </a:r>
            <a:r>
              <a:rPr lang="ru-RU" sz="1400" dirty="0"/>
              <a:t> все обязательные ЭК должны быть внедрены в организации.</a:t>
            </a:r>
            <a:r>
              <a:rPr lang="en-US" sz="1400" dirty="0"/>
              <a:t> </a:t>
            </a:r>
            <a:r>
              <a:rPr lang="ru-RU" sz="1400" dirty="0"/>
              <a:t>Начиная с 2019 </a:t>
            </a:r>
            <a:r>
              <a:rPr lang="en-US" sz="1400" dirty="0"/>
              <a:t>SWIFT </a:t>
            </a:r>
            <a:r>
              <a:rPr lang="ru-RU" sz="1400" dirty="0"/>
              <a:t>анонсировал выборочную проверку участников финансовой системы на соответствие заявленным требованиям </a:t>
            </a:r>
            <a:r>
              <a:rPr lang="en-US" sz="1400" dirty="0"/>
              <a:t>CSP</a:t>
            </a:r>
            <a:endParaRPr lang="ru-RU" sz="1400" dirty="0"/>
          </a:p>
        </p:txBody>
      </p:sp>
      <p:sp>
        <p:nvSpPr>
          <p:cNvPr id="4" name="Номер слайда 3"/>
          <p:cNvSpPr>
            <a:spLocks noGrp="1"/>
          </p:cNvSpPr>
          <p:nvPr>
            <p:ph type="sldNum" sz="quarter" idx="10"/>
          </p:nvPr>
        </p:nvSpPr>
        <p:spPr/>
        <p:txBody>
          <a:bodyPr/>
          <a:lstStyle/>
          <a:p>
            <a:fld id="{71047466-5782-4F45-AFEE-AD15D659BCAC}" type="slidenum">
              <a:rPr lang="ru-RU" smtClean="0"/>
              <a:pPr/>
              <a:t>7</a:t>
            </a:fld>
            <a:endParaRPr lang="ru-RU"/>
          </a:p>
        </p:txBody>
      </p:sp>
    </p:spTree>
    <p:extLst>
      <p:ext uri="{BB962C8B-B14F-4D97-AF65-F5344CB8AC3E}">
        <p14:creationId xmlns:p14="http://schemas.microsoft.com/office/powerpoint/2010/main" val="237622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9538" y="750888"/>
            <a:ext cx="6662737" cy="3749675"/>
          </a:xfrm>
        </p:spPr>
      </p:sp>
      <p:sp>
        <p:nvSpPr>
          <p:cNvPr id="3" name="Заметки 2"/>
          <p:cNvSpPr>
            <a:spLocks noGrp="1"/>
          </p:cNvSpPr>
          <p:nvPr>
            <p:ph type="body" idx="1"/>
          </p:nvPr>
        </p:nvSpPr>
        <p:spPr/>
        <p:txBody>
          <a:bodyPr/>
          <a:lstStyle/>
          <a:p>
            <a:r>
              <a:rPr lang="ru-RU" dirty="0" smtClean="0"/>
              <a:t>Для нас</a:t>
            </a:r>
            <a:r>
              <a:rPr lang="ru-RU" baseline="0" dirty="0" smtClean="0"/>
              <a:t> некоторые пункты аттестации представляли собой пройденный этап в рамках сертификации нас </a:t>
            </a:r>
            <a:r>
              <a:rPr lang="en-US" baseline="0" dirty="0" smtClean="0"/>
              <a:t>SWIFT-</a:t>
            </a:r>
            <a:r>
              <a:rPr lang="ru-RU" baseline="0" dirty="0" smtClean="0"/>
              <a:t>ом как сервис-бюро (программа </a:t>
            </a:r>
            <a:r>
              <a:rPr lang="en-US" baseline="0" dirty="0" smtClean="0"/>
              <a:t>SIP)</a:t>
            </a:r>
            <a:r>
              <a:rPr lang="ru-RU" baseline="0" dirty="0" smtClean="0"/>
              <a:t>. </a:t>
            </a:r>
            <a:r>
              <a:rPr lang="ru-RU" dirty="0" smtClean="0"/>
              <a:t>Пункт 2.6А</a:t>
            </a:r>
            <a:r>
              <a:rPr lang="ru-RU" baseline="0" dirty="0" smtClean="0"/>
              <a:t>  - пример такого случая.</a:t>
            </a:r>
            <a:endParaRPr lang="en-US" baseline="0" dirty="0" smtClean="0"/>
          </a:p>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pPr/>
              <a:t>8</a:t>
            </a:fld>
            <a:endParaRPr lang="ru-RU"/>
          </a:p>
        </p:txBody>
      </p:sp>
    </p:spTree>
    <p:extLst>
      <p:ext uri="{BB962C8B-B14F-4D97-AF65-F5344CB8AC3E}">
        <p14:creationId xmlns:p14="http://schemas.microsoft.com/office/powerpoint/2010/main" val="2826955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9538" y="750888"/>
            <a:ext cx="6662737" cy="3749675"/>
          </a:xfrm>
        </p:spPr>
      </p:sp>
      <p:sp>
        <p:nvSpPr>
          <p:cNvPr id="3" name="Заметки 2"/>
          <p:cNvSpPr>
            <a:spLocks noGrp="1"/>
          </p:cNvSpPr>
          <p:nvPr>
            <p:ph type="body" idx="1"/>
          </p:nvPr>
        </p:nvSpPr>
        <p:spPr/>
        <p:txBody>
          <a:bodyPr/>
          <a:lstStyle/>
          <a:p>
            <a:r>
              <a:rPr lang="ru-RU" dirty="0" smtClean="0"/>
              <a:t>Этот</a:t>
            </a:r>
            <a:r>
              <a:rPr lang="ru-RU" baseline="0" dirty="0" smtClean="0"/>
              <a:t> пример показывает необходимость проработки материала  и участие  нескольких структурных подразделений компаний со сроками и ответственностью за каждый этап. В итоге появляется ориентировочный финальный срок который может двигаться в зависимости реализации рисков на каждом их этапов (согласование бюджета, закупка оборудования, интеграционные решения, сроки тестирования и внедрения и т.п.) По каждому пункту рекомендуется назначать ответственное подразделение за реализацию. Общую координацию ведет ответственный менеджер </a:t>
            </a:r>
            <a:r>
              <a:rPr lang="en-US" baseline="0" dirty="0" smtClean="0"/>
              <a:t>( </a:t>
            </a:r>
            <a:r>
              <a:rPr lang="ru-RU" baseline="0" dirty="0" smtClean="0"/>
              <a:t>В нашем случае это сотрудник компании с ролью </a:t>
            </a:r>
            <a:r>
              <a:rPr lang="en-US" baseline="0" dirty="0" smtClean="0"/>
              <a:t>CISO).</a:t>
            </a:r>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pPr/>
              <a:t>9</a:t>
            </a:fld>
            <a:endParaRPr lang="ru-RU"/>
          </a:p>
        </p:txBody>
      </p:sp>
    </p:spTree>
    <p:extLst>
      <p:ext uri="{BB962C8B-B14F-4D97-AF65-F5344CB8AC3E}">
        <p14:creationId xmlns:p14="http://schemas.microsoft.com/office/powerpoint/2010/main" val="2814297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9538" y="750888"/>
            <a:ext cx="6662737" cy="3749675"/>
          </a:xfrm>
        </p:spPr>
      </p:sp>
      <p:sp>
        <p:nvSpPr>
          <p:cNvPr id="3" name="Заметки 2"/>
          <p:cNvSpPr>
            <a:spLocks noGrp="1"/>
          </p:cNvSpPr>
          <p:nvPr>
            <p:ph type="body" idx="1"/>
          </p:nvPr>
        </p:nvSpPr>
        <p:spPr/>
        <p:txBody>
          <a:bodyPr/>
          <a:lstStyle/>
          <a:p>
            <a:r>
              <a:rPr lang="ru-RU" dirty="0" smtClean="0"/>
              <a:t>Каждый пользователь должен самостоятельно</a:t>
            </a:r>
            <a:r>
              <a:rPr lang="ru-RU" baseline="0" dirty="0" smtClean="0"/>
              <a:t> проверить соблюдение всех обязательных элементов контроля безопасности и  </a:t>
            </a:r>
            <a:r>
              <a:rPr lang="ru-RU" dirty="0" smtClean="0"/>
              <a:t>предоставить результаты </a:t>
            </a:r>
            <a:r>
              <a:rPr lang="ru-RU" dirty="0" err="1" smtClean="0"/>
              <a:t>самоаттестации</a:t>
            </a:r>
            <a:r>
              <a:rPr lang="ru-RU" dirty="0" smtClean="0"/>
              <a:t>. Приложение по аттестации безопасности будет использоваться для сбора и обмена данными </a:t>
            </a:r>
            <a:r>
              <a:rPr lang="ru-RU" dirty="0" err="1" smtClean="0"/>
              <a:t>самоаттестации</a:t>
            </a:r>
            <a:r>
              <a:rPr lang="ru-RU" dirty="0" smtClean="0"/>
              <a:t> пользователей. Используя это приложение пользователи могут размещать свои данные </a:t>
            </a:r>
            <a:r>
              <a:rPr lang="ru-RU" dirty="0" err="1" smtClean="0"/>
              <a:t>самоаттестации</a:t>
            </a:r>
            <a:r>
              <a:rPr lang="ru-RU" dirty="0" smtClean="0"/>
              <a:t>, запрашивать доступ к данным </a:t>
            </a:r>
            <a:r>
              <a:rPr lang="ru-RU" dirty="0" err="1" smtClean="0"/>
              <a:t>самоаттестации</a:t>
            </a:r>
            <a:r>
              <a:rPr lang="ru-RU" dirty="0" smtClean="0"/>
              <a:t> других пользователей, предоставлять пользователю по его запросу доступ к своим данным </a:t>
            </a:r>
            <a:r>
              <a:rPr lang="ru-RU" dirty="0" err="1" smtClean="0"/>
              <a:t>самоаттестации</a:t>
            </a:r>
            <a:r>
              <a:rPr lang="ru-RU" dirty="0" smtClean="0"/>
              <a:t> и просматривать данные после авторизации.  </a:t>
            </a:r>
          </a:p>
          <a:p>
            <a:r>
              <a:rPr lang="ru-RU" dirty="0" smtClean="0"/>
              <a:t>Размещение данных в приложении по аттестации безопасности на базе платформы KYC </a:t>
            </a:r>
            <a:r>
              <a:rPr lang="ru-RU" dirty="0" err="1" smtClean="0"/>
              <a:t>Registry</a:t>
            </a:r>
            <a:r>
              <a:rPr lang="ru-RU" dirty="0" smtClean="0"/>
              <a:t> осуществляется в два последовательных процесса: </a:t>
            </a:r>
            <a:r>
              <a:rPr lang="ru-RU" b="1" dirty="0" smtClean="0"/>
              <a:t>предоставление</a:t>
            </a:r>
            <a:r>
              <a:rPr lang="ru-RU" dirty="0" smtClean="0"/>
              <a:t> и </a:t>
            </a:r>
            <a:r>
              <a:rPr lang="ru-RU" b="1" dirty="0" smtClean="0"/>
              <a:t>публикация</a:t>
            </a:r>
            <a:r>
              <a:rPr lang="ru-RU" dirty="0" smtClean="0"/>
              <a:t>.   </a:t>
            </a:r>
          </a:p>
          <a:p>
            <a:pPr marL="230749" indent="-230749">
              <a:buAutoNum type="arabicParenR"/>
            </a:pPr>
            <a:r>
              <a:rPr lang="ru-RU" dirty="0" smtClean="0"/>
              <a:t>Зарегистрироваться</a:t>
            </a:r>
            <a:r>
              <a:rPr lang="ru-RU" baseline="0" dirty="0" smtClean="0"/>
              <a:t> в </a:t>
            </a:r>
            <a:r>
              <a:rPr lang="en-US" baseline="0" dirty="0" smtClean="0"/>
              <a:t>KYC</a:t>
            </a:r>
            <a:r>
              <a:rPr lang="ru-RU" baseline="0" dirty="0" smtClean="0"/>
              <a:t> </a:t>
            </a:r>
          </a:p>
          <a:p>
            <a:pPr marL="230749" indent="-230749">
              <a:buAutoNum type="arabicParenR"/>
            </a:pPr>
            <a:r>
              <a:rPr lang="ru-RU" baseline="0" dirty="0" err="1" smtClean="0"/>
              <a:t>Распредилить</a:t>
            </a:r>
            <a:r>
              <a:rPr lang="ru-RU" baseline="0" dirty="0" smtClean="0"/>
              <a:t> роли между сотрудниками компании. (</a:t>
            </a:r>
            <a:r>
              <a:rPr lang="en-US" baseline="0" dirty="0" smtClean="0"/>
              <a:t>ASARGV) </a:t>
            </a:r>
            <a:r>
              <a:rPr lang="ru-RU" baseline="0" dirty="0" smtClean="0"/>
              <a:t>Для заполнения </a:t>
            </a:r>
            <a:r>
              <a:rPr lang="ru-RU" baseline="0" dirty="0" err="1" smtClean="0"/>
              <a:t>самоаттестации</a:t>
            </a:r>
            <a:r>
              <a:rPr lang="ru-RU" baseline="0" dirty="0" smtClean="0"/>
              <a:t> необходимо назначит две основные роли : </a:t>
            </a:r>
            <a:r>
              <a:rPr lang="en-US" baseline="0" dirty="0" smtClean="0"/>
              <a:t>Submitter</a:t>
            </a:r>
            <a:r>
              <a:rPr lang="ru-RU" baseline="0" dirty="0" smtClean="0"/>
              <a:t>  - заполняет данные в приложении; </a:t>
            </a:r>
            <a:r>
              <a:rPr lang="en-US" baseline="0" dirty="0" smtClean="0"/>
              <a:t>Approver </a:t>
            </a:r>
            <a:r>
              <a:rPr lang="ru-RU" baseline="0" dirty="0" smtClean="0"/>
              <a:t> - утверждает заполненную форму </a:t>
            </a:r>
            <a:r>
              <a:rPr lang="ru-RU" baseline="0" dirty="0" err="1" smtClean="0"/>
              <a:t>аттестаци</a:t>
            </a:r>
            <a:r>
              <a:rPr lang="ru-RU" baseline="0" dirty="0" smtClean="0"/>
              <a:t>. Мы использовали 4-х </a:t>
            </a:r>
            <a:r>
              <a:rPr lang="ru-RU" baseline="0" dirty="0" err="1" smtClean="0"/>
              <a:t>глазый</a:t>
            </a:r>
            <a:r>
              <a:rPr lang="ru-RU" baseline="0" dirty="0" smtClean="0"/>
              <a:t> принцип  (</a:t>
            </a:r>
            <a:r>
              <a:rPr lang="en-US" baseline="0" dirty="0" smtClean="0"/>
              <a:t>Sub </a:t>
            </a:r>
            <a:r>
              <a:rPr lang="ru-RU" baseline="0" dirty="0" smtClean="0"/>
              <a:t>и </a:t>
            </a:r>
            <a:r>
              <a:rPr lang="en-US" baseline="0" dirty="0" smtClean="0"/>
              <a:t>App)</a:t>
            </a:r>
            <a:r>
              <a:rPr lang="ru-RU" baseline="0" dirty="0" smtClean="0"/>
              <a:t> разные люди. По рекомендации </a:t>
            </a:r>
            <a:r>
              <a:rPr lang="en-US" baseline="0" dirty="0" smtClean="0"/>
              <a:t>SWIFT-a</a:t>
            </a:r>
            <a:r>
              <a:rPr lang="ru-RU" baseline="0" dirty="0" smtClean="0"/>
              <a:t> у нас </a:t>
            </a:r>
            <a:r>
              <a:rPr lang="en-US" baseline="0" dirty="0" smtClean="0"/>
              <a:t>APP</a:t>
            </a:r>
            <a:r>
              <a:rPr lang="ru-RU" baseline="0" dirty="0" smtClean="0"/>
              <a:t> это </a:t>
            </a:r>
            <a:r>
              <a:rPr lang="en-US" baseline="0" dirty="0" smtClean="0"/>
              <a:t>CISO</a:t>
            </a:r>
            <a:r>
              <a:rPr lang="ru-RU" baseline="0" dirty="0" smtClean="0"/>
              <a:t>. </a:t>
            </a:r>
          </a:p>
          <a:p>
            <a:pPr marL="230749" indent="-230749">
              <a:buAutoNum type="arabicParenR"/>
            </a:pPr>
            <a:r>
              <a:rPr lang="ru-RU" baseline="0" dirty="0" smtClean="0"/>
              <a:t>Создание черновика аттестации. К этому этапу мы перешли после финальной проработки всех пунктов и заполнения </a:t>
            </a:r>
            <a:r>
              <a:rPr lang="en-US" baseline="0" dirty="0" smtClean="0"/>
              <a:t>EXCEL</a:t>
            </a:r>
            <a:r>
              <a:rPr lang="ru-RU" baseline="0" dirty="0" smtClean="0"/>
              <a:t> файла.</a:t>
            </a:r>
            <a:endParaRPr lang="en-US" baseline="0" dirty="0" smtClean="0"/>
          </a:p>
          <a:p>
            <a:pPr marL="230749" indent="-230749">
              <a:buAutoNum type="arabicParenR"/>
            </a:pPr>
            <a:r>
              <a:rPr lang="ru-RU" baseline="0" dirty="0" smtClean="0"/>
              <a:t>Утверждение формы </a:t>
            </a:r>
            <a:r>
              <a:rPr lang="en-US" baseline="0" dirty="0" smtClean="0"/>
              <a:t>CISO</a:t>
            </a:r>
            <a:r>
              <a:rPr lang="ru-RU" baseline="0" dirty="0" smtClean="0"/>
              <a:t> и завершение </a:t>
            </a:r>
            <a:r>
              <a:rPr lang="ru-RU" baseline="0" dirty="0" err="1" smtClean="0"/>
              <a:t>самоаттестации</a:t>
            </a:r>
            <a:r>
              <a:rPr lang="ru-RU" baseline="0" dirty="0" smtClean="0"/>
              <a:t>. </a:t>
            </a:r>
          </a:p>
          <a:p>
            <a:pPr marL="230749" indent="-230749">
              <a:buAutoNum type="arabicParenR"/>
            </a:pPr>
            <a:endParaRPr lang="ru-RU" baseline="0" dirty="0" smtClean="0"/>
          </a:p>
          <a:p>
            <a:r>
              <a:rPr lang="ru-RU" baseline="0" dirty="0" smtClean="0"/>
              <a:t>Информация от клиента попадает на проверку в </a:t>
            </a:r>
            <a:r>
              <a:rPr lang="en-US" baseline="0" dirty="0" smtClean="0"/>
              <a:t>SWIFT</a:t>
            </a:r>
            <a:r>
              <a:rPr lang="ru-RU" baseline="0" dirty="0" smtClean="0"/>
              <a:t> и если заполненные данные не вызывают вопросов то статус вашей аттестации будет переведён в «опубликовано». Если нет, то вам зададут </a:t>
            </a:r>
            <a:r>
              <a:rPr lang="ru-RU" baseline="0" smtClean="0"/>
              <a:t>уточняющие вопросы.</a:t>
            </a:r>
            <a:endParaRPr lang="ru-RU" baseline="0" dirty="0" smtClean="0"/>
          </a:p>
        </p:txBody>
      </p:sp>
      <p:sp>
        <p:nvSpPr>
          <p:cNvPr id="4" name="Номер слайда 3"/>
          <p:cNvSpPr>
            <a:spLocks noGrp="1"/>
          </p:cNvSpPr>
          <p:nvPr>
            <p:ph type="sldNum" sz="quarter" idx="10"/>
          </p:nvPr>
        </p:nvSpPr>
        <p:spPr/>
        <p:txBody>
          <a:bodyPr/>
          <a:lstStyle/>
          <a:p>
            <a:fld id="{71047466-5782-4F45-AFEE-AD15D659BCAC}" type="slidenum">
              <a:rPr lang="ru-RU" smtClean="0"/>
              <a:pPr/>
              <a:t>10</a:t>
            </a:fld>
            <a:endParaRPr lang="ru-RU"/>
          </a:p>
        </p:txBody>
      </p:sp>
    </p:spTree>
    <p:extLst>
      <p:ext uri="{BB962C8B-B14F-4D97-AF65-F5344CB8AC3E}">
        <p14:creationId xmlns:p14="http://schemas.microsoft.com/office/powerpoint/2010/main" val="178784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 Титульный слайд_">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583" y="270320"/>
            <a:ext cx="4290060" cy="6309360"/>
          </a:xfrm>
          <a:prstGeom prst="rect">
            <a:avLst/>
          </a:prstGeom>
        </p:spPr>
      </p:pic>
      <p:sp>
        <p:nvSpPr>
          <p:cNvPr id="2" name="Заголовок 1"/>
          <p:cNvSpPr>
            <a:spLocks noGrp="1"/>
          </p:cNvSpPr>
          <p:nvPr>
            <p:ph type="title" hasCustomPrompt="1"/>
          </p:nvPr>
        </p:nvSpPr>
        <p:spPr>
          <a:xfrm>
            <a:off x="5107842" y="4221882"/>
            <a:ext cx="6201452" cy="648150"/>
          </a:xfrm>
          <a:prstGeom prst="rect">
            <a:avLst/>
          </a:prstGeom>
        </p:spPr>
        <p:txBody>
          <a:bodyPr anchor="t" anchorCtr="0">
            <a:noAutofit/>
          </a:bodyPr>
          <a:lstStyle>
            <a:lvl1pPr algn="l">
              <a:lnSpc>
                <a:spcPct val="100000"/>
              </a:lnSpc>
              <a:defRPr sz="1200" b="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5087094" y="5014065"/>
            <a:ext cx="6366800" cy="1368317"/>
          </a:xfrm>
          <a:prstGeom prst="rect">
            <a:avLst/>
          </a:prstGeom>
        </p:spPr>
        <p:txBody>
          <a:bodyPr>
            <a:noAutofit/>
          </a:bodyPr>
          <a:lstStyle>
            <a:lvl1pPr marL="0" indent="0">
              <a:lnSpc>
                <a:spcPct val="100000"/>
              </a:lnSpc>
              <a:spcBef>
                <a:spcPts val="0"/>
              </a:spcBef>
              <a:buNone/>
              <a:defRPr sz="2600" b="1" cap="all" baseline="0">
                <a:latin typeface="+mj-lt"/>
                <a:ea typeface="Verdana" pitchFamily="34" charset="0"/>
                <a:cs typeface="Verdana" pitchFamily="34" charset="0"/>
              </a:defRPr>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err="1" smtClean="0"/>
              <a:t>жирн+ОБЫЧН</a:t>
            </a:r>
            <a:r>
              <a:rPr lang="ru-RU" dirty="0" smtClean="0"/>
              <a:t>)</a:t>
            </a:r>
          </a:p>
        </p:txBody>
      </p:sp>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95006" y="270320"/>
            <a:ext cx="1978266" cy="577896"/>
          </a:xfrm>
          <a:prstGeom prst="rect">
            <a:avLst/>
          </a:prstGeom>
        </p:spPr>
      </p:pic>
    </p:spTree>
    <p:extLst>
      <p:ext uri="{BB962C8B-B14F-4D97-AF65-F5344CB8AC3E}">
        <p14:creationId xmlns:p14="http://schemas.microsoft.com/office/powerpoint/2010/main" val="5626133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269874" y="260648"/>
            <a:ext cx="11657979"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Заголовок 1"/>
          <p:cNvSpPr>
            <a:spLocks noGrp="1"/>
          </p:cNvSpPr>
          <p:nvPr>
            <p:ph type="title" hasCustomPrompt="1"/>
          </p:nvPr>
        </p:nvSpPr>
        <p:spPr>
          <a:xfrm>
            <a:off x="623198" y="621730"/>
            <a:ext cx="5400000" cy="2232000"/>
          </a:xfrm>
          <a:prstGeom prst="rect">
            <a:avLst/>
          </a:prstGeom>
        </p:spPr>
        <p:txBody>
          <a:bodyPr anchor="t" anchorCtr="0">
            <a:noAutofit/>
          </a:bodyPr>
          <a:lstStyle>
            <a:lvl1pPr algn="l">
              <a:lnSpc>
                <a:spcPct val="90000"/>
              </a:lnSpc>
              <a:defRPr sz="4400" b="1" cap="all"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Tree>
    <p:extLst>
      <p:ext uri="{BB962C8B-B14F-4D97-AF65-F5344CB8AC3E}">
        <p14:creationId xmlns:p14="http://schemas.microsoft.com/office/powerpoint/2010/main" val="94467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 Слайд с текстом и диаграммой">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1433600" y="6193434"/>
            <a:ext cx="360000" cy="360083"/>
          </a:xfrm>
          <a:prstGeom prst="rect">
            <a:avLst/>
          </a:prstGeom>
        </p:spPr>
        <p:txBody>
          <a:bodyPr rIns="0" bIns="0"/>
          <a:lstStyle>
            <a:lvl1pPr algn="r">
              <a:defRPr sz="1200">
                <a:latin typeface="+mj-lt"/>
                <a:ea typeface="Verdana" pitchFamily="34" charset="0"/>
                <a:cs typeface="Verdana" pitchFamily="34" charset="0"/>
              </a:defRPr>
            </a:lvl1pPr>
          </a:lstStyle>
          <a:p>
            <a:fld id="{B9E2B10B-2B5B-4D21-B621-3C15B0884A5E}" type="slidenum">
              <a:rPr lang="ru-RU" smtClean="0"/>
              <a:pPr/>
              <a:t>‹#›</a:t>
            </a:fld>
            <a:endParaRPr lang="ru-RU"/>
          </a:p>
        </p:txBody>
      </p:sp>
      <p:sp>
        <p:nvSpPr>
          <p:cNvPr id="8" name="Прямоугольник 7"/>
          <p:cNvSpPr/>
          <p:nvPr/>
        </p:nvSpPr>
        <p:spPr>
          <a:xfrm>
            <a:off x="270000" y="269937"/>
            <a:ext cx="648000" cy="631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ru-RU"/>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188" y="6193063"/>
            <a:ext cx="1342570" cy="394874"/>
          </a:xfrm>
          <a:prstGeom prst="rect">
            <a:avLst/>
          </a:prstGeom>
        </p:spPr>
      </p:pic>
      <p:sp>
        <p:nvSpPr>
          <p:cNvPr id="9" name="Заголовок 1"/>
          <p:cNvSpPr>
            <a:spLocks noGrp="1"/>
          </p:cNvSpPr>
          <p:nvPr>
            <p:ph type="title" hasCustomPrompt="1"/>
          </p:nvPr>
        </p:nvSpPr>
        <p:spPr>
          <a:xfrm>
            <a:off x="1152000" y="576000"/>
            <a:ext cx="10631838" cy="1123200"/>
          </a:xfrm>
          <a:prstGeom prst="rect">
            <a:avLst/>
          </a:prstGeom>
        </p:spPr>
        <p:txBody>
          <a:bodyPr anchor="t" anchorCtr="0">
            <a:noAutofit/>
          </a:bodyPr>
          <a:lstStyle>
            <a:lvl1pPr algn="l">
              <a:defRPr sz="2600" b="1" cap="all"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жирный, </a:t>
            </a:r>
            <a:br>
              <a:rPr lang="ru-RU" dirty="0" smtClean="0"/>
            </a:br>
            <a:r>
              <a:rPr lang="ru-RU" dirty="0" smtClean="0"/>
              <a:t>ОКОНЧАНИЕ − обычный!</a:t>
            </a:r>
            <a:endParaRPr lang="ru-RU" dirty="0"/>
          </a:p>
        </p:txBody>
      </p:sp>
      <p:sp>
        <p:nvSpPr>
          <p:cNvPr id="12" name="Текст 3"/>
          <p:cNvSpPr>
            <a:spLocks noGrp="1"/>
          </p:cNvSpPr>
          <p:nvPr>
            <p:ph type="body" sz="half" idx="2" hasCustomPrompt="1"/>
          </p:nvPr>
        </p:nvSpPr>
        <p:spPr>
          <a:xfrm>
            <a:off x="1151998" y="2134800"/>
            <a:ext cx="10631839"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Tree>
    <p:extLst>
      <p:ext uri="{BB962C8B-B14F-4D97-AF65-F5344CB8AC3E}">
        <p14:creationId xmlns:p14="http://schemas.microsoft.com/office/powerpoint/2010/main" val="25048175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 Слайд с текстом и диаграммой">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1433600" y="6193434"/>
            <a:ext cx="360000" cy="360083"/>
          </a:xfrm>
          <a:prstGeom prst="rect">
            <a:avLst/>
          </a:prstGeom>
        </p:spPr>
        <p:txBody>
          <a:bodyPr rIns="0" bIns="0"/>
          <a:lstStyle>
            <a:lvl1pPr algn="r">
              <a:defRPr sz="1200">
                <a:latin typeface="+mj-lt"/>
                <a:ea typeface="Verdana" pitchFamily="34" charset="0"/>
                <a:cs typeface="Verdana" pitchFamily="34" charset="0"/>
              </a:defRPr>
            </a:lvl1pPr>
          </a:lstStyle>
          <a:p>
            <a:fld id="{B9E2B10B-2B5B-4D21-B621-3C15B0884A5E}" type="slidenum">
              <a:rPr lang="ru-RU" smtClean="0"/>
              <a:pPr/>
              <a:t>‹#›</a:t>
            </a:fld>
            <a:endParaRPr lang="ru-RU"/>
          </a:p>
        </p:txBody>
      </p:sp>
      <p:sp>
        <p:nvSpPr>
          <p:cNvPr id="8" name="Прямоугольник 7"/>
          <p:cNvSpPr/>
          <p:nvPr/>
        </p:nvSpPr>
        <p:spPr>
          <a:xfrm>
            <a:off x="270000" y="269937"/>
            <a:ext cx="648000" cy="631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ru-RU"/>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188" y="6193063"/>
            <a:ext cx="1342570" cy="394874"/>
          </a:xfrm>
          <a:prstGeom prst="rect">
            <a:avLst/>
          </a:prstGeom>
        </p:spPr>
      </p:pic>
      <p:sp>
        <p:nvSpPr>
          <p:cNvPr id="9" name="Заголовок 1"/>
          <p:cNvSpPr>
            <a:spLocks noGrp="1"/>
          </p:cNvSpPr>
          <p:nvPr>
            <p:ph type="title" hasCustomPrompt="1"/>
          </p:nvPr>
        </p:nvSpPr>
        <p:spPr>
          <a:xfrm>
            <a:off x="1152000" y="576000"/>
            <a:ext cx="10631838" cy="1123200"/>
          </a:xfrm>
          <a:prstGeom prst="rect">
            <a:avLst/>
          </a:prstGeom>
        </p:spPr>
        <p:txBody>
          <a:bodyPr anchor="t" anchorCtr="0">
            <a:noAutofit/>
          </a:bodyPr>
          <a:lstStyle>
            <a:lvl1pPr algn="l">
              <a:defRPr sz="2600" b="1" cap="all"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жирный, </a:t>
            </a:r>
            <a:br>
              <a:rPr lang="ru-RU" dirty="0" smtClean="0"/>
            </a:br>
            <a:r>
              <a:rPr lang="ru-RU" dirty="0" smtClean="0"/>
              <a:t>ОКОНЧАНИЕ − обычный!</a:t>
            </a:r>
            <a:endParaRPr lang="ru-RU" dirty="0"/>
          </a:p>
        </p:txBody>
      </p:sp>
      <p:sp>
        <p:nvSpPr>
          <p:cNvPr id="12" name="Текст 3"/>
          <p:cNvSpPr>
            <a:spLocks noGrp="1"/>
          </p:cNvSpPr>
          <p:nvPr>
            <p:ph type="body" sz="half" idx="2" hasCustomPrompt="1"/>
          </p:nvPr>
        </p:nvSpPr>
        <p:spPr>
          <a:xfrm>
            <a:off x="1151998" y="2134800"/>
            <a:ext cx="5663287" cy="3600000"/>
          </a:xfrm>
          <a:prstGeom prst="rect">
            <a:avLst/>
          </a:prstGeom>
        </p:spPr>
        <p:txBody>
          <a:bodyPr>
            <a:normAutofit/>
          </a:bodyPr>
          <a:lstStyle>
            <a:lvl1pPr marL="0" indent="0">
              <a:lnSpc>
                <a:spcPct val="140000"/>
              </a:lnSpc>
              <a:spcBef>
                <a:spcPts val="0"/>
              </a:spcBef>
              <a:buNone/>
              <a:defRPr sz="14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7" name="Содержимое 3"/>
          <p:cNvSpPr>
            <a:spLocks noGrp="1"/>
          </p:cNvSpPr>
          <p:nvPr>
            <p:ph sz="half" idx="14" hasCustomPrompt="1"/>
          </p:nvPr>
        </p:nvSpPr>
        <p:spPr>
          <a:xfrm>
            <a:off x="7607374" y="2133650"/>
            <a:ext cx="3240000" cy="36004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7607374" y="5229994"/>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extLst>
      <p:ext uri="{BB962C8B-B14F-4D97-AF65-F5344CB8AC3E}">
        <p14:creationId xmlns:p14="http://schemas.microsoft.com/office/powerpoint/2010/main" val="5277670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 Слайд с текстом и диаграммой">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1433600" y="6193434"/>
            <a:ext cx="360000" cy="360083"/>
          </a:xfrm>
          <a:prstGeom prst="rect">
            <a:avLst/>
          </a:prstGeom>
        </p:spPr>
        <p:txBody>
          <a:bodyPr rIns="0" bIns="0"/>
          <a:lstStyle>
            <a:lvl1pPr algn="r">
              <a:defRPr sz="1200">
                <a:latin typeface="+mj-lt"/>
                <a:ea typeface="Verdana" pitchFamily="34" charset="0"/>
                <a:cs typeface="Verdana" pitchFamily="34" charset="0"/>
              </a:defRPr>
            </a:lvl1pPr>
          </a:lstStyle>
          <a:p>
            <a:fld id="{B9E2B10B-2B5B-4D21-B621-3C15B0884A5E}" type="slidenum">
              <a:rPr lang="ru-RU" smtClean="0"/>
              <a:pPr/>
              <a:t>‹#›</a:t>
            </a:fld>
            <a:endParaRPr lang="ru-RU"/>
          </a:p>
        </p:txBody>
      </p:sp>
      <p:sp>
        <p:nvSpPr>
          <p:cNvPr id="8" name="Прямоугольник 7"/>
          <p:cNvSpPr/>
          <p:nvPr/>
        </p:nvSpPr>
        <p:spPr>
          <a:xfrm>
            <a:off x="270000" y="269937"/>
            <a:ext cx="648000" cy="631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ru-RU"/>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6193063"/>
            <a:ext cx="1342570" cy="394874"/>
          </a:xfrm>
          <a:prstGeom prst="rect">
            <a:avLst/>
          </a:prstGeom>
        </p:spPr>
      </p:pic>
    </p:spTree>
    <p:extLst>
      <p:ext uri="{BB962C8B-B14F-4D97-AF65-F5344CB8AC3E}">
        <p14:creationId xmlns:p14="http://schemas.microsoft.com/office/powerpoint/2010/main" val="9600614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238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 Слайд с текстом и диаграммой">
    <p:spTree>
      <p:nvGrpSpPr>
        <p:cNvPr id="1" name=""/>
        <p:cNvGrpSpPr/>
        <p:nvPr/>
      </p:nvGrpSpPr>
      <p:grpSpPr>
        <a:xfrm>
          <a:off x="0" y="0"/>
          <a:ext cx="0" cy="0"/>
          <a:chOff x="0" y="0"/>
          <a:chExt cx="0" cy="0"/>
        </a:xfrm>
      </p:grpSpPr>
      <p:sp>
        <p:nvSpPr>
          <p:cNvPr id="13" name="Заголовок 1"/>
          <p:cNvSpPr txBox="1">
            <a:spLocks/>
          </p:cNvSpPr>
          <p:nvPr userDrawn="1"/>
        </p:nvSpPr>
        <p:spPr>
          <a:xfrm>
            <a:off x="961021" y="909314"/>
            <a:ext cx="9886713" cy="864296"/>
          </a:xfrm>
          <a:prstGeom prst="rect">
            <a:avLst/>
          </a:prstGeom>
        </p:spPr>
        <p:txBody>
          <a:bodyPr vert="horz" lIns="121917" tIns="60958" rIns="121917" bIns="60958" rtlCol="0" anchor="t" anchorCtr="0">
            <a:noAutofit/>
          </a:bodyPr>
          <a:lstStyle>
            <a:lvl1pPr algn="l" defTabSz="914400" rtl="0" eaLnBrk="1" latinLnBrk="0" hangingPunct="1">
              <a:spcBef>
                <a:spcPct val="0"/>
              </a:spcBef>
              <a:buNone/>
              <a:defRPr sz="4800" b="1" kern="1200" baseline="0">
                <a:solidFill>
                  <a:schemeClr val="tx1"/>
                </a:solidFill>
                <a:latin typeface="+mj-lt"/>
                <a:ea typeface="Verdana" pitchFamily="34" charset="0"/>
                <a:cs typeface="Verdana" pitchFamily="34" charset="0"/>
              </a:defRPr>
            </a:lvl1pPr>
          </a:lstStyle>
          <a:p>
            <a:r>
              <a:rPr lang="en-US" sz="4000" b="0" cap="all" baseline="0" dirty="0" smtClean="0">
                <a:solidFill>
                  <a:srgbClr val="000000"/>
                </a:solidFill>
              </a:rPr>
              <a:t>C</a:t>
            </a:r>
            <a:r>
              <a:rPr lang="ru-RU" sz="4000" b="0" cap="all" baseline="0" dirty="0" smtClean="0">
                <a:solidFill>
                  <a:srgbClr val="000000"/>
                </a:solidFill>
              </a:rPr>
              <a:t>ПАСИБО</a:t>
            </a:r>
          </a:p>
          <a:p>
            <a:r>
              <a:rPr lang="ru-RU" sz="4000" cap="all" baseline="0" dirty="0" smtClean="0">
                <a:solidFill>
                  <a:srgbClr val="000000"/>
                </a:solidFill>
              </a:rPr>
              <a:t>ЗА ВНИМАНИЕ!</a:t>
            </a:r>
            <a:endParaRPr lang="ru-RU" sz="4000" cap="all" baseline="0" dirty="0">
              <a:solidFill>
                <a:srgbClr val="000000"/>
              </a:solidFill>
            </a:endParaRPr>
          </a:p>
        </p:txBody>
      </p:sp>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5207" y="5662560"/>
            <a:ext cx="1978524" cy="577762"/>
          </a:xfrm>
          <a:prstGeom prst="rect">
            <a:avLst/>
          </a:prstGeom>
        </p:spPr>
      </p:pic>
    </p:spTree>
    <p:extLst>
      <p:ext uri="{BB962C8B-B14F-4D97-AF65-F5344CB8AC3E}">
        <p14:creationId xmlns:p14="http://schemas.microsoft.com/office/powerpoint/2010/main" val="37124231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 Слайд с текстом и диаграммой">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1433600" y="6193434"/>
            <a:ext cx="360000" cy="360083"/>
          </a:xfrm>
          <a:prstGeom prst="rect">
            <a:avLst/>
          </a:prstGeom>
        </p:spPr>
        <p:txBody>
          <a:bodyPr rIns="0" bIns="0"/>
          <a:lstStyle>
            <a:lvl1pPr algn="r">
              <a:defRPr sz="1200">
                <a:latin typeface="+mj-lt"/>
                <a:ea typeface="Verdana" pitchFamily="34" charset="0"/>
                <a:cs typeface="Verdana" pitchFamily="34" charset="0"/>
              </a:defRPr>
            </a:lvl1pPr>
          </a:lstStyle>
          <a:p>
            <a:fld id="{B9E2B10B-2B5B-4D21-B621-3C15B0884A5E}" type="slidenum">
              <a:rPr lang="ru-RU" smtClean="0"/>
              <a:pPr/>
              <a:t>‹#›</a:t>
            </a:fld>
            <a:endParaRPr lang="ru-RU"/>
          </a:p>
        </p:txBody>
      </p:sp>
      <p:sp>
        <p:nvSpPr>
          <p:cNvPr id="8" name="Прямоугольник 7"/>
          <p:cNvSpPr/>
          <p:nvPr/>
        </p:nvSpPr>
        <p:spPr>
          <a:xfrm>
            <a:off x="270000" y="269937"/>
            <a:ext cx="648000" cy="631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ru-RU"/>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6193063"/>
            <a:ext cx="1342570" cy="394874"/>
          </a:xfrm>
          <a:prstGeom prst="rect">
            <a:avLst/>
          </a:prstGeom>
        </p:spPr>
      </p:pic>
      <p:sp>
        <p:nvSpPr>
          <p:cNvPr id="5" name="Заголовок 1"/>
          <p:cNvSpPr txBox="1">
            <a:spLocks/>
          </p:cNvSpPr>
          <p:nvPr userDrawn="1"/>
        </p:nvSpPr>
        <p:spPr>
          <a:xfrm>
            <a:off x="1152000" y="576000"/>
            <a:ext cx="10631838" cy="1123200"/>
          </a:xfrm>
          <a:prstGeom prst="rect">
            <a:avLst/>
          </a:prstGeom>
        </p:spPr>
        <p:txBody>
          <a:bodyPr anchor="t" anchorCtr="0">
            <a:noAutofit/>
          </a:bodyPr>
          <a:lstStyle>
            <a:lvl1pPr algn="l" defTabSz="914400" rtl="0" eaLnBrk="1" latinLnBrk="0" hangingPunct="1">
              <a:spcBef>
                <a:spcPct val="0"/>
              </a:spcBef>
              <a:buNone/>
              <a:defRPr sz="2600" b="1" kern="1200" baseline="0">
                <a:solidFill>
                  <a:schemeClr val="tx1"/>
                </a:solidFill>
                <a:latin typeface="+mj-lt"/>
                <a:ea typeface="Verdana" pitchFamily="34" charset="0"/>
                <a:cs typeface="Verdana" pitchFamily="34" charset="0"/>
              </a:defRPr>
            </a:lvl1pPr>
          </a:lstStyle>
          <a:p>
            <a:r>
              <a:rPr lang="ru-RU" cap="all" dirty="0" smtClean="0"/>
              <a:t>ПРАВОВАЯ ОГОВОРКА</a:t>
            </a:r>
            <a:endParaRPr lang="ru-RU" cap="all" dirty="0"/>
          </a:p>
        </p:txBody>
      </p:sp>
      <p:sp>
        <p:nvSpPr>
          <p:cNvPr id="7" name="Объект 2"/>
          <p:cNvSpPr txBox="1">
            <a:spLocks/>
          </p:cNvSpPr>
          <p:nvPr userDrawn="1"/>
        </p:nvSpPr>
        <p:spPr>
          <a:xfrm>
            <a:off x="1187624" y="1230308"/>
            <a:ext cx="10596214" cy="4791774"/>
          </a:xfrm>
          <a:prstGeom prst="rect">
            <a:avLst/>
          </a:prstGeom>
        </p:spPr>
        <p:txBody>
          <a:bodyPr vert="horz" lIns="91440" tIns="45720" rIns="91440" bIns="45720" rtlCol="0" anchor="t" anchorCtr="0">
            <a:noAutofit/>
          </a:bodyPr>
          <a:lstStyle>
            <a:lvl1pPr marL="0" indent="0" algn="ctr" defTabSz="914400" rtl="0" eaLnBrk="1" latinLnBrk="0" hangingPunct="1">
              <a:spcBef>
                <a:spcPct val="20000"/>
              </a:spcBef>
              <a:buFont typeface="Arial" pitchFamily="34" charset="0"/>
              <a:buNone/>
              <a:defRPr sz="1800" kern="1200" baseline="0">
                <a:solidFill>
                  <a:schemeClr val="bg1">
                    <a:lumMod val="50000"/>
                  </a:schemeClr>
                </a:solidFill>
                <a:latin typeface="Courier New" pitchFamily="49" charset="0"/>
                <a:ea typeface="+mn-ea"/>
                <a:cs typeface="Courier New" pitchFamily="49"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171450" indent="-171450" algn="l">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Настоящая презентация была подготовлена и выпущена НКО АО НРД (далее – «Компания»). Если нет какой-либо оговорки об ином, то Компания считается источником всей информации, изложенной в настоящем документе. Данная информация предоставляется по состоянию на дату настоящего документа и может быть изменена без какого-либо уведомления. </a:t>
            </a:r>
          </a:p>
          <a:p>
            <a:pPr marL="171450" indent="-171450" algn="l">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Данный документ не является, не формирует и не должен рассматриваться в качестве предложения или же приглашения для продажи или участия в подписке, или же, как побуждение к приобретению или же к подписке на какие-либо ценные бумаги, а также этот документ или его часть или же факт его распространения не являются основанием и на них нельзя полагаться в связи с каким-либо предложением, договором, обязательством или же инвестиционным решением, связанными с ним, равно как и он не является рекомендацией относительно ценных бумаг компании. </a:t>
            </a:r>
          </a:p>
          <a:p>
            <a:pPr marL="171450" indent="-171450" algn="l">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Изложенная в данном документе информация не являлась предметом независимой проверки. В нем также не содержится каких-либо заверений или гарантий, сформулированных или подразумеваемых и никто не должен полагаться на достоверность, точность и полноту информации или мнения, изложенного здесь. Никто из Компании или каких-либо ее дочерних обществ или аффилированных лиц или их директоров, сотрудников или работников, консультантов или их представителей не принимает какой-либо ответственности (независимо от того, возникла ли она в результате халатности или чего-то другого), прямо или косвенно связанной с использованием этого документа или иным образом возникшей из него. </a:t>
            </a:r>
          </a:p>
          <a:p>
            <a:pPr marL="171450" indent="-171450" algn="l">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Данная презентация содержит прогнозные заявления. Все включенные в настоящую презентацию заявления, за исключением заявлений об исторических фактах, включая, но, не ограничиваясь, заявлениями, относящимися к нашему финансовому положению, бизнес-стратегии, планам менеджмента и целям по будущим операциям являются прогнозными заявлениями. Эти прогнозные заявления включают в себя известные и неизвестные риски, факторы неопределенности и иные факторы, которые могут стать причиной того, что наши нынешние показатели, достижения, свершения или же производственные показатели, будут существенно отличаться от тех, которые сформулированы или подразумеваются под этими прогнозными заявлениями. Данные прогнозные заявления основаны на многочисленных презумпциях относительно нашей нынешней и будущей бизнес-стратегии и среды, в которой мы ожидаем осуществлять свою деятельность в будущем. Важнейшими факторами, которые могут повлиять на наши нынешние показатели, достижения, свершения или же производственные показатели, которые могут существенно отличаться от тех, которые сформулированы или подразумеваются этими прогнозными заявлениями являются, помимо иных факторов, следующие:</a:t>
            </a:r>
          </a:p>
          <a:p>
            <a:pPr marL="628650" lvl="1" indent="-171450">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восприятие рыночных услуг, предоставляемых Компанией и ее дочерними обществами;</a:t>
            </a:r>
          </a:p>
          <a:p>
            <a:pPr marL="628650" lvl="1" indent="-171450">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волатильность (а) Российской экономики и рынка ценных бумаг и (</a:t>
            </a:r>
            <a:r>
              <a:rPr lang="en-US" sz="900" dirty="0" smtClean="0">
                <a:solidFill>
                  <a:schemeClr val="tx1">
                    <a:lumMod val="95000"/>
                    <a:lumOff val="5000"/>
                  </a:schemeClr>
                </a:solidFill>
                <a:latin typeface="+mj-lt"/>
              </a:rPr>
              <a:t>b</a:t>
            </a:r>
            <a:r>
              <a:rPr lang="ru-RU" sz="900" dirty="0" smtClean="0">
                <a:solidFill>
                  <a:schemeClr val="tx1">
                    <a:lumMod val="95000"/>
                    <a:lumOff val="5000"/>
                  </a:schemeClr>
                </a:solidFill>
                <a:latin typeface="+mj-lt"/>
              </a:rPr>
              <a:t>) секторов с высоким уровнем конкуренции, в которых Компания и ее дочерние общества осуществляют свою деятельность;</a:t>
            </a:r>
          </a:p>
          <a:p>
            <a:pPr marL="628650" lvl="1" indent="-171450">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изменения в (</a:t>
            </a:r>
            <a:r>
              <a:rPr lang="en-US" sz="900" dirty="0" smtClean="0">
                <a:solidFill>
                  <a:schemeClr val="tx1">
                    <a:lumMod val="95000"/>
                    <a:lumOff val="5000"/>
                  </a:schemeClr>
                </a:solidFill>
                <a:latin typeface="+mj-lt"/>
              </a:rPr>
              <a:t>a</a:t>
            </a:r>
            <a:r>
              <a:rPr lang="ru-RU" sz="900" dirty="0" smtClean="0">
                <a:solidFill>
                  <a:schemeClr val="tx1">
                    <a:lumMod val="95000"/>
                    <a:lumOff val="5000"/>
                  </a:schemeClr>
                </a:solidFill>
                <a:latin typeface="+mj-lt"/>
              </a:rPr>
              <a:t>) отечественном и международном законодательстве и налоговом регулировании и (</a:t>
            </a:r>
            <a:r>
              <a:rPr lang="en-US" sz="900" dirty="0" smtClean="0">
                <a:solidFill>
                  <a:schemeClr val="tx1">
                    <a:lumMod val="95000"/>
                    <a:lumOff val="5000"/>
                  </a:schemeClr>
                </a:solidFill>
                <a:latin typeface="+mj-lt"/>
              </a:rPr>
              <a:t>b</a:t>
            </a:r>
            <a:r>
              <a:rPr lang="ru-RU" sz="900" dirty="0" smtClean="0">
                <a:solidFill>
                  <a:schemeClr val="tx1">
                    <a:lumMod val="95000"/>
                    <a:lumOff val="5000"/>
                  </a:schemeClr>
                </a:solidFill>
                <a:latin typeface="+mj-lt"/>
              </a:rPr>
              <a:t>) государственных программах, относящихся к финансовым рынкам и рынкам ценных бумаг;</a:t>
            </a:r>
          </a:p>
          <a:p>
            <a:pPr marL="628650" lvl="1" indent="-171450">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ростом уровня конкуренции со стороны новых игроков на рынке России;</a:t>
            </a:r>
          </a:p>
          <a:p>
            <a:pPr marL="628650" lvl="1" indent="-171450">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способность успевать за быстрыми изменениями в научно-технической среде, включая способность использовать расширенные функциональные возможности, которые популярны среди клиентов Компании и ее дочерних обществ;</a:t>
            </a:r>
          </a:p>
          <a:p>
            <a:pPr marL="628650" lvl="1" indent="-171450">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способность сохранять преемственность процесса внедрения новых конкурентных продуктов и услуг, равно как и поддержка конкурентоспособности;</a:t>
            </a:r>
          </a:p>
          <a:p>
            <a:pPr marL="628650" lvl="1" indent="-171450">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способность привлекать новых клиентов на отечественный рынок и в зарубежных юрисдикциях;</a:t>
            </a:r>
          </a:p>
          <a:p>
            <a:pPr marL="628650" lvl="1" indent="-171450">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способность увеличивать предложение продукции в зарубежных юрисдикциях.</a:t>
            </a:r>
          </a:p>
          <a:p>
            <a:pPr marL="171450" indent="-171450" algn="l">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Прогнозные заявления делаются только на дату настоящей презентации, и мы точно отрицаем наличие любых обязательств по обновлению или пересмотру прогнозных заявлений в настоящей презентации в связи с изменениями наших ожиданий, или перемен в условиях или обстоятельствах, на которых основаны эти прогнозные заявления. </a:t>
            </a:r>
            <a:endParaRPr lang="ru-RU" sz="900" dirty="0">
              <a:solidFill>
                <a:schemeClr val="tx1">
                  <a:lumMod val="95000"/>
                  <a:lumOff val="5000"/>
                </a:schemeClr>
              </a:solidFill>
              <a:latin typeface="+mj-lt"/>
            </a:endParaRPr>
          </a:p>
        </p:txBody>
      </p:sp>
    </p:spTree>
    <p:extLst>
      <p:ext uri="{BB962C8B-B14F-4D97-AF65-F5344CB8AC3E}">
        <p14:creationId xmlns:p14="http://schemas.microsoft.com/office/powerpoint/2010/main" val="5418205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 Титульный слайд_">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583" y="270320"/>
            <a:ext cx="4290060" cy="6309360"/>
          </a:xfrm>
          <a:prstGeom prst="rect">
            <a:avLst/>
          </a:prstGeom>
        </p:spPr>
      </p:pic>
      <p:sp>
        <p:nvSpPr>
          <p:cNvPr id="2" name="Заголовок 1"/>
          <p:cNvSpPr>
            <a:spLocks noGrp="1"/>
          </p:cNvSpPr>
          <p:nvPr>
            <p:ph type="title" hasCustomPrompt="1"/>
          </p:nvPr>
        </p:nvSpPr>
        <p:spPr>
          <a:xfrm>
            <a:off x="5107842" y="4221882"/>
            <a:ext cx="6201452" cy="648150"/>
          </a:xfrm>
          <a:prstGeom prst="rect">
            <a:avLst/>
          </a:prstGeom>
        </p:spPr>
        <p:txBody>
          <a:bodyPr anchor="t" anchorCtr="0">
            <a:noAutofit/>
          </a:bodyPr>
          <a:lstStyle>
            <a:lvl1pPr algn="l">
              <a:lnSpc>
                <a:spcPct val="100000"/>
              </a:lnSpc>
              <a:defRPr sz="1200" b="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5087094" y="5014065"/>
            <a:ext cx="6366800" cy="1368317"/>
          </a:xfrm>
          <a:prstGeom prst="rect">
            <a:avLst/>
          </a:prstGeom>
        </p:spPr>
        <p:txBody>
          <a:bodyPr>
            <a:noAutofit/>
          </a:bodyPr>
          <a:lstStyle>
            <a:lvl1pPr marL="0" indent="0">
              <a:lnSpc>
                <a:spcPct val="100000"/>
              </a:lnSpc>
              <a:spcBef>
                <a:spcPts val="0"/>
              </a:spcBef>
              <a:buNone/>
              <a:defRPr sz="2600" b="1" cap="all" baseline="0">
                <a:latin typeface="+mj-lt"/>
                <a:ea typeface="Verdana" pitchFamily="34" charset="0"/>
                <a:cs typeface="Verdana" pitchFamily="34" charset="0"/>
              </a:defRPr>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err="1" smtClean="0"/>
              <a:t>жирн+ОБЫЧН</a:t>
            </a:r>
            <a:r>
              <a:rPr lang="ru-RU" dirty="0" smtClean="0"/>
              <a:t>)</a:t>
            </a:r>
          </a:p>
        </p:txBody>
      </p:sp>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95006" y="270320"/>
            <a:ext cx="1978266" cy="577896"/>
          </a:xfrm>
          <a:prstGeom prst="rect">
            <a:avLst/>
          </a:prstGeom>
        </p:spPr>
      </p:pic>
    </p:spTree>
    <p:extLst>
      <p:ext uri="{BB962C8B-B14F-4D97-AF65-F5344CB8AC3E}">
        <p14:creationId xmlns:p14="http://schemas.microsoft.com/office/powerpoint/2010/main" val="5626133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 Слайд с текстом и диаграммой">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1433600" y="6193434"/>
            <a:ext cx="360000" cy="360083"/>
          </a:xfrm>
          <a:prstGeom prst="rect">
            <a:avLst/>
          </a:prstGeom>
        </p:spPr>
        <p:txBody>
          <a:bodyPr rIns="0" bIns="0"/>
          <a:lstStyle>
            <a:lvl1pPr algn="r">
              <a:defRPr sz="1200">
                <a:latin typeface="+mj-lt"/>
                <a:ea typeface="Verdana" pitchFamily="34" charset="0"/>
                <a:cs typeface="Verdana" pitchFamily="34" charset="0"/>
              </a:defRPr>
            </a:lvl1pPr>
          </a:lstStyle>
          <a:p>
            <a:fld id="{B9E2B10B-2B5B-4D21-B621-3C15B0884A5E}" type="slidenum">
              <a:rPr lang="ru-RU" smtClean="0"/>
              <a:pPr/>
              <a:t>‹#›</a:t>
            </a:fld>
            <a:endParaRPr lang="ru-RU"/>
          </a:p>
        </p:txBody>
      </p:sp>
      <p:sp>
        <p:nvSpPr>
          <p:cNvPr id="8" name="Прямоугольник 7"/>
          <p:cNvSpPr/>
          <p:nvPr/>
        </p:nvSpPr>
        <p:spPr>
          <a:xfrm>
            <a:off x="270000" y="269937"/>
            <a:ext cx="648000" cy="631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ru-RU"/>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188" y="6193063"/>
            <a:ext cx="1342570" cy="394874"/>
          </a:xfrm>
          <a:prstGeom prst="rect">
            <a:avLst/>
          </a:prstGeom>
        </p:spPr>
      </p:pic>
      <p:sp>
        <p:nvSpPr>
          <p:cNvPr id="9" name="Заголовок 1"/>
          <p:cNvSpPr>
            <a:spLocks noGrp="1"/>
          </p:cNvSpPr>
          <p:nvPr>
            <p:ph type="title" hasCustomPrompt="1"/>
          </p:nvPr>
        </p:nvSpPr>
        <p:spPr>
          <a:xfrm>
            <a:off x="1152000" y="576000"/>
            <a:ext cx="10631838" cy="1123200"/>
          </a:xfrm>
          <a:prstGeom prst="rect">
            <a:avLst/>
          </a:prstGeom>
        </p:spPr>
        <p:txBody>
          <a:bodyPr anchor="t" anchorCtr="0">
            <a:noAutofit/>
          </a:bodyPr>
          <a:lstStyle>
            <a:lvl1pPr algn="l">
              <a:defRPr sz="2600" b="1" cap="all"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жирный, </a:t>
            </a:r>
            <a:br>
              <a:rPr lang="ru-RU" dirty="0" smtClean="0"/>
            </a:br>
            <a:r>
              <a:rPr lang="ru-RU" dirty="0" smtClean="0"/>
              <a:t>ОКОНЧАНИЕ − обычный!</a:t>
            </a:r>
            <a:endParaRPr lang="ru-RU" dirty="0"/>
          </a:p>
        </p:txBody>
      </p:sp>
      <p:sp>
        <p:nvSpPr>
          <p:cNvPr id="12" name="Текст 3"/>
          <p:cNvSpPr>
            <a:spLocks noGrp="1"/>
          </p:cNvSpPr>
          <p:nvPr>
            <p:ph type="body" sz="half" idx="2" hasCustomPrompt="1"/>
          </p:nvPr>
        </p:nvSpPr>
        <p:spPr>
          <a:xfrm>
            <a:off x="1151998" y="2134800"/>
            <a:ext cx="10631839"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Tree>
    <p:extLst>
      <p:ext uri="{BB962C8B-B14F-4D97-AF65-F5344CB8AC3E}">
        <p14:creationId xmlns:p14="http://schemas.microsoft.com/office/powerpoint/2010/main" val="25048175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 Слайд с текстом и диаграммой">
    <p:spTree>
      <p:nvGrpSpPr>
        <p:cNvPr id="1" name=""/>
        <p:cNvGrpSpPr/>
        <p:nvPr/>
      </p:nvGrpSpPr>
      <p:grpSpPr>
        <a:xfrm>
          <a:off x="0" y="0"/>
          <a:ext cx="0" cy="0"/>
          <a:chOff x="0" y="0"/>
          <a:chExt cx="0" cy="0"/>
        </a:xfrm>
      </p:grpSpPr>
      <p:sp>
        <p:nvSpPr>
          <p:cNvPr id="13" name="Заголовок 1"/>
          <p:cNvSpPr txBox="1">
            <a:spLocks/>
          </p:cNvSpPr>
          <p:nvPr userDrawn="1"/>
        </p:nvSpPr>
        <p:spPr>
          <a:xfrm>
            <a:off x="961021" y="909314"/>
            <a:ext cx="9886713" cy="864296"/>
          </a:xfrm>
          <a:prstGeom prst="rect">
            <a:avLst/>
          </a:prstGeom>
        </p:spPr>
        <p:txBody>
          <a:bodyPr vert="horz" lIns="121917" tIns="60958" rIns="121917" bIns="60958" rtlCol="0" anchor="t" anchorCtr="0">
            <a:noAutofit/>
          </a:bodyPr>
          <a:lstStyle>
            <a:lvl1pPr algn="l" defTabSz="914400" rtl="0" eaLnBrk="1" latinLnBrk="0" hangingPunct="1">
              <a:spcBef>
                <a:spcPct val="0"/>
              </a:spcBef>
              <a:buNone/>
              <a:defRPr sz="4800" b="1" kern="1200" baseline="0">
                <a:solidFill>
                  <a:schemeClr val="tx1"/>
                </a:solidFill>
                <a:latin typeface="+mj-lt"/>
                <a:ea typeface="Verdana" pitchFamily="34" charset="0"/>
                <a:cs typeface="Verdana" pitchFamily="34" charset="0"/>
              </a:defRPr>
            </a:lvl1pPr>
          </a:lstStyle>
          <a:p>
            <a:r>
              <a:rPr lang="en-US" sz="4000" b="0" cap="all" baseline="0" dirty="0" smtClean="0">
                <a:solidFill>
                  <a:srgbClr val="000000"/>
                </a:solidFill>
              </a:rPr>
              <a:t>C</a:t>
            </a:r>
            <a:r>
              <a:rPr lang="ru-RU" sz="4000" b="0" cap="all" baseline="0" dirty="0" smtClean="0">
                <a:solidFill>
                  <a:srgbClr val="000000"/>
                </a:solidFill>
              </a:rPr>
              <a:t>ПАСИБО</a:t>
            </a:r>
          </a:p>
          <a:p>
            <a:r>
              <a:rPr lang="ru-RU" sz="4000" cap="all" baseline="0" dirty="0" smtClean="0">
                <a:solidFill>
                  <a:srgbClr val="000000"/>
                </a:solidFill>
              </a:rPr>
              <a:t>ЗА ВНИМАНИЕ!</a:t>
            </a:r>
            <a:endParaRPr lang="ru-RU" sz="4000" cap="all" baseline="0" dirty="0">
              <a:solidFill>
                <a:srgbClr val="000000"/>
              </a:solidFill>
            </a:endParaRPr>
          </a:p>
        </p:txBody>
      </p:sp>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5207" y="5662560"/>
            <a:ext cx="1978524" cy="577762"/>
          </a:xfrm>
          <a:prstGeom prst="rect">
            <a:avLst/>
          </a:prstGeom>
        </p:spPr>
      </p:pic>
    </p:spTree>
    <p:extLst>
      <p:ext uri="{BB962C8B-B14F-4D97-AF65-F5344CB8AC3E}">
        <p14:creationId xmlns:p14="http://schemas.microsoft.com/office/powerpoint/2010/main" val="37124231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616365"/>
              </a:solidFill>
            </a:endParaRPr>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968" y="270320"/>
            <a:ext cx="1976321" cy="579092"/>
          </a:xfrm>
          <a:prstGeom prst="rect">
            <a:avLst/>
          </a:prstGeom>
        </p:spPr>
      </p:pic>
      <p:sp>
        <p:nvSpPr>
          <p:cNvPr id="10" name="Заголовок 1"/>
          <p:cNvSpPr>
            <a:spLocks noGrp="1"/>
          </p:cNvSpPr>
          <p:nvPr>
            <p:ph type="title" hasCustomPrompt="1"/>
          </p:nvPr>
        </p:nvSpPr>
        <p:spPr>
          <a:xfrm>
            <a:off x="5107842" y="4221882"/>
            <a:ext cx="6201452" cy="648150"/>
          </a:xfrm>
          <a:prstGeom prst="rect">
            <a:avLst/>
          </a:prstGeom>
        </p:spPr>
        <p:txBody>
          <a:bodyPr anchor="t" anchorCtr="0">
            <a:noAutofit/>
          </a:bodyPr>
          <a:lstStyle>
            <a:lvl1pPr algn="l">
              <a:lnSpc>
                <a:spcPct val="100000"/>
              </a:lnSpc>
              <a:defRPr sz="1200" b="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11" name="Текст 3"/>
          <p:cNvSpPr>
            <a:spLocks noGrp="1"/>
          </p:cNvSpPr>
          <p:nvPr>
            <p:ph type="body" sz="half" idx="2" hasCustomPrompt="1"/>
          </p:nvPr>
        </p:nvSpPr>
        <p:spPr>
          <a:xfrm>
            <a:off x="5087094" y="5014065"/>
            <a:ext cx="6366800" cy="1368317"/>
          </a:xfrm>
          <a:prstGeom prst="rect">
            <a:avLst/>
          </a:prstGeom>
        </p:spPr>
        <p:txBody>
          <a:bodyPr>
            <a:noAutofit/>
          </a:bodyPr>
          <a:lstStyle>
            <a:lvl1pPr marL="0" indent="0">
              <a:lnSpc>
                <a:spcPct val="100000"/>
              </a:lnSpc>
              <a:spcBef>
                <a:spcPts val="0"/>
              </a:spcBef>
              <a:buNone/>
              <a:defRPr sz="2600" b="1" cap="all" baseline="0">
                <a:latin typeface="+mj-lt"/>
                <a:ea typeface="Verdana" pitchFamily="34" charset="0"/>
                <a:cs typeface="Verdana" pitchFamily="34" charset="0"/>
              </a:defRPr>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err="1" smtClean="0"/>
              <a:t>жирн+ОБЫЧН</a:t>
            </a:r>
            <a:r>
              <a:rPr lang="ru-RU" dirty="0" smtClean="0"/>
              <a:t>)</a:t>
            </a:r>
          </a:p>
        </p:txBody>
      </p:sp>
    </p:spTree>
    <p:extLst>
      <p:ext uri="{BB962C8B-B14F-4D97-AF65-F5344CB8AC3E}">
        <p14:creationId xmlns:p14="http://schemas.microsoft.com/office/powerpoint/2010/main" val="2615451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 Слайд с текстом и диаграммой">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1433600" y="6193434"/>
            <a:ext cx="360000" cy="360083"/>
          </a:xfrm>
          <a:prstGeom prst="rect">
            <a:avLst/>
          </a:prstGeom>
        </p:spPr>
        <p:txBody>
          <a:bodyPr rIns="0" bIns="0"/>
          <a:lstStyle>
            <a:lvl1pPr algn="r">
              <a:defRPr sz="1200">
                <a:latin typeface="+mj-lt"/>
                <a:ea typeface="Verdana" pitchFamily="34" charset="0"/>
                <a:cs typeface="Verdana" pitchFamily="34" charset="0"/>
              </a:defRPr>
            </a:lvl1pPr>
          </a:lstStyle>
          <a:p>
            <a:fld id="{B9E2B10B-2B5B-4D21-B621-3C15B0884A5E}" type="slidenum">
              <a:rPr lang="ru-RU" smtClean="0"/>
              <a:pPr/>
              <a:t>‹#›</a:t>
            </a:fld>
            <a:endParaRPr lang="ru-RU"/>
          </a:p>
        </p:txBody>
      </p:sp>
      <p:sp>
        <p:nvSpPr>
          <p:cNvPr id="8" name="Прямоугольник 7"/>
          <p:cNvSpPr/>
          <p:nvPr/>
        </p:nvSpPr>
        <p:spPr>
          <a:xfrm>
            <a:off x="270000" y="269937"/>
            <a:ext cx="648000" cy="631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ru-RU"/>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6193063"/>
            <a:ext cx="1342570" cy="394874"/>
          </a:xfrm>
          <a:prstGeom prst="rect">
            <a:avLst/>
          </a:prstGeom>
        </p:spPr>
      </p:pic>
      <p:sp>
        <p:nvSpPr>
          <p:cNvPr id="5" name="Заголовок 1"/>
          <p:cNvSpPr txBox="1">
            <a:spLocks/>
          </p:cNvSpPr>
          <p:nvPr userDrawn="1"/>
        </p:nvSpPr>
        <p:spPr>
          <a:xfrm>
            <a:off x="1152000" y="576000"/>
            <a:ext cx="10631838" cy="1123200"/>
          </a:xfrm>
          <a:prstGeom prst="rect">
            <a:avLst/>
          </a:prstGeom>
        </p:spPr>
        <p:txBody>
          <a:bodyPr anchor="t" anchorCtr="0">
            <a:noAutofit/>
          </a:bodyPr>
          <a:lstStyle>
            <a:lvl1pPr algn="l" defTabSz="914400" rtl="0" eaLnBrk="1" latinLnBrk="0" hangingPunct="1">
              <a:spcBef>
                <a:spcPct val="0"/>
              </a:spcBef>
              <a:buNone/>
              <a:defRPr sz="2600" b="1" kern="1200" baseline="0">
                <a:solidFill>
                  <a:schemeClr val="tx1"/>
                </a:solidFill>
                <a:latin typeface="+mj-lt"/>
                <a:ea typeface="Verdana" pitchFamily="34" charset="0"/>
                <a:cs typeface="Verdana" pitchFamily="34" charset="0"/>
              </a:defRPr>
            </a:lvl1pPr>
          </a:lstStyle>
          <a:p>
            <a:r>
              <a:rPr lang="ru-RU" cap="all" dirty="0" smtClean="0"/>
              <a:t>ПРАВОВАЯ ОГОВОРКА</a:t>
            </a:r>
            <a:endParaRPr lang="ru-RU" cap="all" dirty="0"/>
          </a:p>
        </p:txBody>
      </p:sp>
      <p:sp>
        <p:nvSpPr>
          <p:cNvPr id="7" name="Объект 2"/>
          <p:cNvSpPr txBox="1">
            <a:spLocks/>
          </p:cNvSpPr>
          <p:nvPr userDrawn="1"/>
        </p:nvSpPr>
        <p:spPr>
          <a:xfrm>
            <a:off x="1187624" y="1230308"/>
            <a:ext cx="10596214" cy="4791774"/>
          </a:xfrm>
          <a:prstGeom prst="rect">
            <a:avLst/>
          </a:prstGeom>
        </p:spPr>
        <p:txBody>
          <a:bodyPr vert="horz" lIns="91440" tIns="45720" rIns="91440" bIns="45720" rtlCol="0" anchor="t" anchorCtr="0">
            <a:noAutofit/>
          </a:bodyPr>
          <a:lstStyle>
            <a:lvl1pPr marL="0" indent="0" algn="ctr" defTabSz="914400" rtl="0" eaLnBrk="1" latinLnBrk="0" hangingPunct="1">
              <a:spcBef>
                <a:spcPct val="20000"/>
              </a:spcBef>
              <a:buFont typeface="Arial" pitchFamily="34" charset="0"/>
              <a:buNone/>
              <a:defRPr sz="1800" kern="1200" baseline="0">
                <a:solidFill>
                  <a:schemeClr val="bg1">
                    <a:lumMod val="50000"/>
                  </a:schemeClr>
                </a:solidFill>
                <a:latin typeface="Courier New" pitchFamily="49" charset="0"/>
                <a:ea typeface="+mn-ea"/>
                <a:cs typeface="Courier New" pitchFamily="49"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171450" indent="-171450" algn="l">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Настоящая презентация была подготовлена и выпущена НКО АО НРД (далее – «Компания»). Если нет какой-либо оговорки об ином, то Компания считается источником всей информации, изложенной в настоящем документе. Данная информация предоставляется по состоянию на дату настоящего документа и может быть изменена без какого-либо уведомления. </a:t>
            </a:r>
          </a:p>
          <a:p>
            <a:pPr marL="171450" indent="-171450" algn="l">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Данный документ не является, не формирует и не должен рассматриваться в качестве предложения или же приглашения для продажи или участия в подписке, или же, как побуждение к приобретению или же к подписке на какие-либо ценные бумаги, а также этот документ или его часть или же факт его распространения не являются основанием и на них нельзя полагаться в связи с каким-либо предложением, договором, обязательством или же инвестиционным решением, связанными с ним, равно как и он не является рекомендацией относительно ценных бумаг компании. </a:t>
            </a:r>
          </a:p>
          <a:p>
            <a:pPr marL="171450" indent="-171450" algn="l">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Изложенная в данном документе информация не являлась предметом независимой проверки. В нем также не содержится каких-либо заверений или гарантий, сформулированных или подразумеваемых и никто не должен полагаться на достоверность, точность и полноту информации или мнения, изложенного здесь. Никто из Компании или каких-либо ее дочерних обществ или аффилированных лиц или их директоров, сотрудников или работников, консультантов или их представителей не принимает какой-либо ответственности (независимо от того, возникла ли она в результате халатности или чего-то другого), прямо или косвенно связанной с использованием этого документа или иным образом возникшей из него. </a:t>
            </a:r>
          </a:p>
          <a:p>
            <a:pPr marL="171450" indent="-171450" algn="l">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Данная презентация содержит прогнозные заявления. Все включенные в настоящую презентацию заявления, за исключением заявлений об исторических фактах, включая, но, не ограничиваясь, заявлениями, относящимися к нашему финансовому положению, бизнес-стратегии, планам менеджмента и целям по будущим операциям являются прогнозными заявлениями. Эти прогнозные заявления включают в себя известные и неизвестные риски, факторы неопределенности и иные факторы, которые могут стать причиной того, что наши нынешние показатели, достижения, свершения или же производственные показатели, будут существенно отличаться от тех, которые сформулированы или подразумеваются под этими прогнозными заявлениями. Данные прогнозные заявления основаны на многочисленных презумпциях относительно нашей нынешней и будущей бизнес-стратегии и среды, в которой мы ожидаем осуществлять свою деятельность в будущем. Важнейшими факторами, которые могут повлиять на наши нынешние показатели, достижения, свершения или же производственные показатели, которые могут существенно отличаться от тех, которые сформулированы или подразумеваются этими прогнозными заявлениями являются, помимо иных факторов, следующие:</a:t>
            </a:r>
          </a:p>
          <a:p>
            <a:pPr marL="628650" lvl="1" indent="-171450">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восприятие рыночных услуг, предоставляемых Компанией и ее дочерними обществами;</a:t>
            </a:r>
          </a:p>
          <a:p>
            <a:pPr marL="628650" lvl="1" indent="-171450">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волатильность (а) Российской экономики и рынка ценных бумаг и (</a:t>
            </a:r>
            <a:r>
              <a:rPr lang="en-US" sz="900" dirty="0" smtClean="0">
                <a:solidFill>
                  <a:schemeClr val="tx1">
                    <a:lumMod val="95000"/>
                    <a:lumOff val="5000"/>
                  </a:schemeClr>
                </a:solidFill>
                <a:latin typeface="+mj-lt"/>
              </a:rPr>
              <a:t>b</a:t>
            </a:r>
            <a:r>
              <a:rPr lang="ru-RU" sz="900" dirty="0" smtClean="0">
                <a:solidFill>
                  <a:schemeClr val="tx1">
                    <a:lumMod val="95000"/>
                    <a:lumOff val="5000"/>
                  </a:schemeClr>
                </a:solidFill>
                <a:latin typeface="+mj-lt"/>
              </a:rPr>
              <a:t>) секторов с высоким уровнем конкуренции, в которых Компания и ее дочерние общества осуществляют свою деятельность;</a:t>
            </a:r>
          </a:p>
          <a:p>
            <a:pPr marL="628650" lvl="1" indent="-171450">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изменения в (</a:t>
            </a:r>
            <a:r>
              <a:rPr lang="en-US" sz="900" dirty="0" smtClean="0">
                <a:solidFill>
                  <a:schemeClr val="tx1">
                    <a:lumMod val="95000"/>
                    <a:lumOff val="5000"/>
                  </a:schemeClr>
                </a:solidFill>
                <a:latin typeface="+mj-lt"/>
              </a:rPr>
              <a:t>a</a:t>
            </a:r>
            <a:r>
              <a:rPr lang="ru-RU" sz="900" dirty="0" smtClean="0">
                <a:solidFill>
                  <a:schemeClr val="tx1">
                    <a:lumMod val="95000"/>
                    <a:lumOff val="5000"/>
                  </a:schemeClr>
                </a:solidFill>
                <a:latin typeface="+mj-lt"/>
              </a:rPr>
              <a:t>) отечественном и международном законодательстве и налоговом регулировании и (</a:t>
            </a:r>
            <a:r>
              <a:rPr lang="en-US" sz="900" dirty="0" smtClean="0">
                <a:solidFill>
                  <a:schemeClr val="tx1">
                    <a:lumMod val="95000"/>
                    <a:lumOff val="5000"/>
                  </a:schemeClr>
                </a:solidFill>
                <a:latin typeface="+mj-lt"/>
              </a:rPr>
              <a:t>b</a:t>
            </a:r>
            <a:r>
              <a:rPr lang="ru-RU" sz="900" dirty="0" smtClean="0">
                <a:solidFill>
                  <a:schemeClr val="tx1">
                    <a:lumMod val="95000"/>
                    <a:lumOff val="5000"/>
                  </a:schemeClr>
                </a:solidFill>
                <a:latin typeface="+mj-lt"/>
              </a:rPr>
              <a:t>) государственных программах, относящихся к финансовым рынкам и рынкам ценных бумаг;</a:t>
            </a:r>
          </a:p>
          <a:p>
            <a:pPr marL="628650" lvl="1" indent="-171450">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ростом уровня конкуренции со стороны новых игроков на рынке России;</a:t>
            </a:r>
          </a:p>
          <a:p>
            <a:pPr marL="628650" lvl="1" indent="-171450">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способность успевать за быстрыми изменениями в научно-технической среде, включая способность использовать расширенные функциональные возможности, которые популярны среди клиентов Компании и ее дочерних обществ;</a:t>
            </a:r>
          </a:p>
          <a:p>
            <a:pPr marL="628650" lvl="1" indent="-171450">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способность сохранять преемственность процесса внедрения новых конкурентных продуктов и услуг, равно как и поддержка конкурентоспособности;</a:t>
            </a:r>
          </a:p>
          <a:p>
            <a:pPr marL="628650" lvl="1" indent="-171450">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способность привлекать новых клиентов на отечественный рынок и в зарубежных юрисдикциях;</a:t>
            </a:r>
          </a:p>
          <a:p>
            <a:pPr marL="628650" lvl="1" indent="-171450">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способность увеличивать предложение продукции в зарубежных юрисдикциях.</a:t>
            </a:r>
          </a:p>
          <a:p>
            <a:pPr marL="171450" indent="-171450" algn="l">
              <a:lnSpc>
                <a:spcPct val="110000"/>
              </a:lnSpc>
              <a:spcBef>
                <a:spcPts val="0"/>
              </a:spcBef>
              <a:buClr>
                <a:schemeClr val="tx1">
                  <a:lumMod val="50000"/>
                  <a:lumOff val="50000"/>
                </a:schemeClr>
              </a:buClr>
              <a:buFont typeface="Wingdings" pitchFamily="2" charset="2"/>
              <a:buChar char="§"/>
            </a:pPr>
            <a:r>
              <a:rPr lang="ru-RU" sz="900" dirty="0" smtClean="0">
                <a:solidFill>
                  <a:schemeClr val="tx1">
                    <a:lumMod val="95000"/>
                    <a:lumOff val="5000"/>
                  </a:schemeClr>
                </a:solidFill>
                <a:latin typeface="+mj-lt"/>
              </a:rPr>
              <a:t>Прогнозные заявления делаются только на дату настоящей презентации, и мы точно отрицаем наличие любых обязательств по обновлению или пересмотру прогнозных заявлений в настоящей презентации в связи с изменениями наших ожиданий, или перемен в условиях или обстоятельствах, на которых основаны эти прогнозные заявления. </a:t>
            </a:r>
            <a:endParaRPr lang="ru-RU" sz="900" dirty="0">
              <a:solidFill>
                <a:schemeClr val="tx1">
                  <a:lumMod val="95000"/>
                  <a:lumOff val="5000"/>
                </a:schemeClr>
              </a:solidFill>
              <a:latin typeface="+mj-lt"/>
            </a:endParaRPr>
          </a:p>
        </p:txBody>
      </p:sp>
    </p:spTree>
    <p:extLst>
      <p:ext uri="{BB962C8B-B14F-4D97-AF65-F5344CB8AC3E}">
        <p14:creationId xmlns:p14="http://schemas.microsoft.com/office/powerpoint/2010/main" val="5418205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 Слайд с текстом и диаграммой">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1433605" y="6193434"/>
            <a:ext cx="360000" cy="360083"/>
          </a:xfrm>
          <a:prstGeom prst="rect">
            <a:avLst/>
          </a:prstGeom>
        </p:spPr>
        <p:txBody>
          <a:bodyPr rIns="0" bIns="0"/>
          <a:lstStyle>
            <a:lvl1pPr algn="r">
              <a:defRPr sz="1200">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70001" y="269940"/>
            <a:ext cx="648000" cy="631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5" tIns="60941" rIns="121885" bIns="60941" anchor="ctr"/>
          <a:lstStyle/>
          <a:p>
            <a:pPr algn="ctr" defTabSz="1219049">
              <a:defRPr/>
            </a:pPr>
            <a:endParaRPr lang="ru-RU" sz="3200">
              <a:solidFill>
                <a:prstClr val="white"/>
              </a:solidFill>
            </a:endParaRPr>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0193" y="6193066"/>
            <a:ext cx="1342571" cy="394874"/>
          </a:xfrm>
          <a:prstGeom prst="rect">
            <a:avLst/>
          </a:prstGeom>
        </p:spPr>
      </p:pic>
    </p:spTree>
    <p:extLst>
      <p:ext uri="{BB962C8B-B14F-4D97-AF65-F5344CB8AC3E}">
        <p14:creationId xmlns:p14="http://schemas.microsoft.com/office/powerpoint/2010/main" val="41351563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 Слайд с текстом и диаграммой">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1433600" y="6193434"/>
            <a:ext cx="360000" cy="360083"/>
          </a:xfrm>
          <a:prstGeom prst="rect">
            <a:avLst/>
          </a:prstGeom>
        </p:spPr>
        <p:txBody>
          <a:bodyPr rIns="0" bIns="0"/>
          <a:lstStyle>
            <a:lvl1pPr algn="r">
              <a:defRPr sz="1200">
                <a:latin typeface="+mj-lt"/>
                <a:ea typeface="Verdana" pitchFamily="34" charset="0"/>
                <a:cs typeface="Verdana" pitchFamily="34" charset="0"/>
              </a:defRPr>
            </a:lvl1pPr>
          </a:lstStyle>
          <a:p>
            <a:fld id="{B9E2B10B-2B5B-4D21-B621-3C15B0884A5E}" type="slidenum">
              <a:rPr lang="ru-RU" smtClean="0"/>
              <a:pPr/>
              <a:t>‹#›</a:t>
            </a:fld>
            <a:endParaRPr lang="ru-RU"/>
          </a:p>
        </p:txBody>
      </p:sp>
      <p:sp>
        <p:nvSpPr>
          <p:cNvPr id="8" name="Прямоугольник 7"/>
          <p:cNvSpPr/>
          <p:nvPr/>
        </p:nvSpPr>
        <p:spPr>
          <a:xfrm>
            <a:off x="270000" y="269938"/>
            <a:ext cx="648000" cy="631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ru-RU"/>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188" y="6193064"/>
            <a:ext cx="1342571" cy="394874"/>
          </a:xfrm>
          <a:prstGeom prst="rect">
            <a:avLst/>
          </a:prstGeom>
        </p:spPr>
      </p:pic>
      <p:sp>
        <p:nvSpPr>
          <p:cNvPr id="9" name="Заголовок 1"/>
          <p:cNvSpPr>
            <a:spLocks noGrp="1"/>
          </p:cNvSpPr>
          <p:nvPr>
            <p:ph type="title" hasCustomPrompt="1"/>
          </p:nvPr>
        </p:nvSpPr>
        <p:spPr>
          <a:xfrm>
            <a:off x="1152000" y="576001"/>
            <a:ext cx="10631839" cy="1123200"/>
          </a:xfrm>
          <a:prstGeom prst="rect">
            <a:avLst/>
          </a:prstGeom>
        </p:spPr>
        <p:txBody>
          <a:bodyPr anchor="t" anchorCtr="0">
            <a:noAutofit/>
          </a:bodyPr>
          <a:lstStyle>
            <a:lvl1pPr algn="l">
              <a:defRPr sz="2700" b="1" cap="all"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жирный, </a:t>
            </a:r>
            <a:br>
              <a:rPr lang="ru-RU" dirty="0" smtClean="0"/>
            </a:br>
            <a:r>
              <a:rPr lang="ru-RU" dirty="0" smtClean="0"/>
              <a:t>ОКОНЧАНИЕ − обычный!</a:t>
            </a:r>
            <a:endParaRPr lang="ru-RU" dirty="0"/>
          </a:p>
        </p:txBody>
      </p:sp>
      <p:sp>
        <p:nvSpPr>
          <p:cNvPr id="12" name="Текст 3"/>
          <p:cNvSpPr>
            <a:spLocks noGrp="1"/>
          </p:cNvSpPr>
          <p:nvPr>
            <p:ph type="body" sz="half" idx="2" hasCustomPrompt="1"/>
          </p:nvPr>
        </p:nvSpPr>
        <p:spPr>
          <a:xfrm>
            <a:off x="1152000" y="2134800"/>
            <a:ext cx="10631839"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Tree>
    <p:extLst>
      <p:ext uri="{BB962C8B-B14F-4D97-AF65-F5344CB8AC3E}">
        <p14:creationId xmlns:p14="http://schemas.microsoft.com/office/powerpoint/2010/main" val="233431687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 Слайд с текстом и диаграммой">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1182544" y="6193434"/>
            <a:ext cx="479938" cy="360083"/>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pPr/>
              <a:t>‹#›</a:t>
            </a:fld>
            <a:endParaRPr lang="ru-RU"/>
          </a:p>
        </p:txBody>
      </p:sp>
      <p:sp>
        <p:nvSpPr>
          <p:cNvPr id="8" name="Прямоугольник 7"/>
          <p:cNvSpPr/>
          <p:nvPr/>
        </p:nvSpPr>
        <p:spPr>
          <a:xfrm>
            <a:off x="359786" y="269938"/>
            <a:ext cx="863488" cy="631971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endParaRPr lang="ru-RU"/>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172" y="6197219"/>
            <a:ext cx="1789030" cy="393302"/>
          </a:xfrm>
          <a:prstGeom prst="rect">
            <a:avLst/>
          </a:prstGeom>
        </p:spPr>
      </p:pic>
    </p:spTree>
    <p:extLst>
      <p:ext uri="{BB962C8B-B14F-4D97-AF65-F5344CB8AC3E}">
        <p14:creationId xmlns:p14="http://schemas.microsoft.com/office/powerpoint/2010/main" val="2703898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 Слайд с текстом и диаграммой">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1182544" y="6193434"/>
            <a:ext cx="479938" cy="360083"/>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pPr/>
              <a:t>‹#›</a:t>
            </a:fld>
            <a:endParaRPr lang="ru-RU"/>
          </a:p>
        </p:txBody>
      </p:sp>
      <p:sp>
        <p:nvSpPr>
          <p:cNvPr id="8" name="Прямоугольник 7"/>
          <p:cNvSpPr/>
          <p:nvPr/>
        </p:nvSpPr>
        <p:spPr>
          <a:xfrm>
            <a:off x="359786" y="269938"/>
            <a:ext cx="863488" cy="631971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endParaRPr lang="ru-RU"/>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172" y="6197219"/>
            <a:ext cx="1789030" cy="393302"/>
          </a:xfrm>
          <a:prstGeom prst="rect">
            <a:avLst/>
          </a:prstGeom>
        </p:spPr>
      </p:pic>
    </p:spTree>
    <p:extLst>
      <p:ext uri="{BB962C8B-B14F-4D97-AF65-F5344CB8AC3E}">
        <p14:creationId xmlns:p14="http://schemas.microsoft.com/office/powerpoint/2010/main" val="2703898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 Слайд с текстом и диаграммой">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1182544" y="6193434"/>
            <a:ext cx="479938" cy="360083"/>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pPr/>
              <a:t>‹#›</a:t>
            </a:fld>
            <a:endParaRPr lang="ru-RU"/>
          </a:p>
        </p:txBody>
      </p:sp>
      <p:sp>
        <p:nvSpPr>
          <p:cNvPr id="8" name="Прямоугольник 7"/>
          <p:cNvSpPr/>
          <p:nvPr/>
        </p:nvSpPr>
        <p:spPr>
          <a:xfrm>
            <a:off x="359786" y="269938"/>
            <a:ext cx="863488" cy="631971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endParaRPr lang="ru-RU"/>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172" y="6197219"/>
            <a:ext cx="1789030" cy="393302"/>
          </a:xfrm>
          <a:prstGeom prst="rect">
            <a:avLst/>
          </a:prstGeom>
        </p:spPr>
      </p:pic>
    </p:spTree>
    <p:extLst>
      <p:ext uri="{BB962C8B-B14F-4D97-AF65-F5344CB8AC3E}">
        <p14:creationId xmlns:p14="http://schemas.microsoft.com/office/powerpoint/2010/main" val="2703898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 Слайд с текстом и диаграммой">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1182544" y="6193434"/>
            <a:ext cx="479938" cy="360083"/>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pPr/>
              <a:t>‹#›</a:t>
            </a:fld>
            <a:endParaRPr lang="ru-RU"/>
          </a:p>
        </p:txBody>
      </p:sp>
      <p:sp>
        <p:nvSpPr>
          <p:cNvPr id="8" name="Прямоугольник 7"/>
          <p:cNvSpPr/>
          <p:nvPr/>
        </p:nvSpPr>
        <p:spPr>
          <a:xfrm>
            <a:off x="359786" y="269938"/>
            <a:ext cx="863488" cy="631971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endParaRPr lang="ru-RU"/>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172" y="6197219"/>
            <a:ext cx="1789030" cy="393302"/>
          </a:xfrm>
          <a:prstGeom prst="rect">
            <a:avLst/>
          </a:prstGeom>
        </p:spPr>
      </p:pic>
    </p:spTree>
    <p:extLst>
      <p:ext uri="{BB962C8B-B14F-4D97-AF65-F5344CB8AC3E}">
        <p14:creationId xmlns:p14="http://schemas.microsoft.com/office/powerpoint/2010/main" val="270389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251520" y="270000"/>
            <a:ext cx="4320480" cy="6327352"/>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51626F"/>
              </a:solidFill>
            </a:endParaRPr>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968" y="270320"/>
            <a:ext cx="1976321" cy="579092"/>
          </a:xfrm>
          <a:prstGeom prst="rect">
            <a:avLst/>
          </a:prstGeom>
        </p:spPr>
      </p:pic>
      <p:sp>
        <p:nvSpPr>
          <p:cNvPr id="10" name="Заголовок 1"/>
          <p:cNvSpPr>
            <a:spLocks noGrp="1"/>
          </p:cNvSpPr>
          <p:nvPr>
            <p:ph type="title" hasCustomPrompt="1"/>
          </p:nvPr>
        </p:nvSpPr>
        <p:spPr>
          <a:xfrm>
            <a:off x="5107842" y="4221882"/>
            <a:ext cx="6201452" cy="648150"/>
          </a:xfrm>
          <a:prstGeom prst="rect">
            <a:avLst/>
          </a:prstGeom>
        </p:spPr>
        <p:txBody>
          <a:bodyPr anchor="t" anchorCtr="0">
            <a:noAutofit/>
          </a:bodyPr>
          <a:lstStyle>
            <a:lvl1pPr algn="l">
              <a:lnSpc>
                <a:spcPct val="100000"/>
              </a:lnSpc>
              <a:defRPr sz="1200" b="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11" name="Текст 3"/>
          <p:cNvSpPr>
            <a:spLocks noGrp="1"/>
          </p:cNvSpPr>
          <p:nvPr>
            <p:ph type="body" sz="half" idx="2" hasCustomPrompt="1"/>
          </p:nvPr>
        </p:nvSpPr>
        <p:spPr>
          <a:xfrm>
            <a:off x="5087094" y="5014065"/>
            <a:ext cx="6366800" cy="1368317"/>
          </a:xfrm>
          <a:prstGeom prst="rect">
            <a:avLst/>
          </a:prstGeom>
        </p:spPr>
        <p:txBody>
          <a:bodyPr>
            <a:noAutofit/>
          </a:bodyPr>
          <a:lstStyle>
            <a:lvl1pPr marL="0" indent="0">
              <a:lnSpc>
                <a:spcPct val="100000"/>
              </a:lnSpc>
              <a:spcBef>
                <a:spcPts val="0"/>
              </a:spcBef>
              <a:buNone/>
              <a:defRPr sz="2600" b="1" cap="all" baseline="0">
                <a:latin typeface="+mj-lt"/>
                <a:ea typeface="Verdana" pitchFamily="34" charset="0"/>
                <a:cs typeface="Verdana" pitchFamily="34" charset="0"/>
              </a:defRPr>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err="1" smtClean="0"/>
              <a:t>жирн+ОБЫЧН</a:t>
            </a:r>
            <a:r>
              <a:rPr lang="ru-RU" dirty="0" smtClean="0"/>
              <a:t>)</a:t>
            </a:r>
          </a:p>
        </p:txBody>
      </p:sp>
    </p:spTree>
    <p:extLst>
      <p:ext uri="{BB962C8B-B14F-4D97-AF65-F5344CB8AC3E}">
        <p14:creationId xmlns:p14="http://schemas.microsoft.com/office/powerpoint/2010/main" val="15479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251520" y="270000"/>
            <a:ext cx="4320480" cy="6327352"/>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51626F"/>
              </a:solidFill>
            </a:endParaRPr>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968" y="270320"/>
            <a:ext cx="1976321" cy="579092"/>
          </a:xfrm>
          <a:prstGeom prst="rect">
            <a:avLst/>
          </a:prstGeom>
        </p:spPr>
      </p:pic>
      <p:sp>
        <p:nvSpPr>
          <p:cNvPr id="10" name="Заголовок 1"/>
          <p:cNvSpPr>
            <a:spLocks noGrp="1"/>
          </p:cNvSpPr>
          <p:nvPr>
            <p:ph type="title" hasCustomPrompt="1"/>
          </p:nvPr>
        </p:nvSpPr>
        <p:spPr>
          <a:xfrm>
            <a:off x="5107842" y="4221882"/>
            <a:ext cx="6201452" cy="648150"/>
          </a:xfrm>
          <a:prstGeom prst="rect">
            <a:avLst/>
          </a:prstGeom>
        </p:spPr>
        <p:txBody>
          <a:bodyPr anchor="t" anchorCtr="0">
            <a:noAutofit/>
          </a:bodyPr>
          <a:lstStyle>
            <a:lvl1pPr algn="l">
              <a:lnSpc>
                <a:spcPct val="100000"/>
              </a:lnSpc>
              <a:defRPr sz="1200" b="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11" name="Текст 3"/>
          <p:cNvSpPr>
            <a:spLocks noGrp="1"/>
          </p:cNvSpPr>
          <p:nvPr>
            <p:ph type="body" sz="half" idx="2" hasCustomPrompt="1"/>
          </p:nvPr>
        </p:nvSpPr>
        <p:spPr>
          <a:xfrm>
            <a:off x="5087094" y="5014065"/>
            <a:ext cx="6366800" cy="1368317"/>
          </a:xfrm>
          <a:prstGeom prst="rect">
            <a:avLst/>
          </a:prstGeom>
        </p:spPr>
        <p:txBody>
          <a:bodyPr>
            <a:noAutofit/>
          </a:bodyPr>
          <a:lstStyle>
            <a:lvl1pPr marL="0" indent="0">
              <a:lnSpc>
                <a:spcPct val="100000"/>
              </a:lnSpc>
              <a:spcBef>
                <a:spcPts val="0"/>
              </a:spcBef>
              <a:buNone/>
              <a:defRPr sz="2600" b="1" cap="all" baseline="0">
                <a:latin typeface="+mj-lt"/>
                <a:ea typeface="Verdana" pitchFamily="34" charset="0"/>
                <a:cs typeface="Verdana" pitchFamily="34" charset="0"/>
              </a:defRPr>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err="1" smtClean="0"/>
              <a:t>жирн+ОБЫЧН</a:t>
            </a:r>
            <a:r>
              <a:rPr lang="ru-RU" dirty="0" smtClean="0"/>
              <a:t>)</a:t>
            </a:r>
          </a:p>
        </p:txBody>
      </p:sp>
    </p:spTree>
    <p:extLst>
      <p:ext uri="{BB962C8B-B14F-4D97-AF65-F5344CB8AC3E}">
        <p14:creationId xmlns:p14="http://schemas.microsoft.com/office/powerpoint/2010/main" val="333572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251520" y="270000"/>
            <a:ext cx="4320480" cy="6327352"/>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51626F"/>
              </a:solidFill>
            </a:endParaRPr>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968" y="270320"/>
            <a:ext cx="1976321" cy="579092"/>
          </a:xfrm>
          <a:prstGeom prst="rect">
            <a:avLst/>
          </a:prstGeom>
        </p:spPr>
      </p:pic>
      <p:sp>
        <p:nvSpPr>
          <p:cNvPr id="10" name="Заголовок 1"/>
          <p:cNvSpPr>
            <a:spLocks noGrp="1"/>
          </p:cNvSpPr>
          <p:nvPr>
            <p:ph type="title" hasCustomPrompt="1"/>
          </p:nvPr>
        </p:nvSpPr>
        <p:spPr>
          <a:xfrm>
            <a:off x="5107842" y="4221882"/>
            <a:ext cx="6201452" cy="648150"/>
          </a:xfrm>
          <a:prstGeom prst="rect">
            <a:avLst/>
          </a:prstGeom>
        </p:spPr>
        <p:txBody>
          <a:bodyPr anchor="t" anchorCtr="0">
            <a:noAutofit/>
          </a:bodyPr>
          <a:lstStyle>
            <a:lvl1pPr algn="l">
              <a:lnSpc>
                <a:spcPct val="100000"/>
              </a:lnSpc>
              <a:defRPr sz="1200" b="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11" name="Текст 3"/>
          <p:cNvSpPr>
            <a:spLocks noGrp="1"/>
          </p:cNvSpPr>
          <p:nvPr>
            <p:ph type="body" sz="half" idx="2" hasCustomPrompt="1"/>
          </p:nvPr>
        </p:nvSpPr>
        <p:spPr>
          <a:xfrm>
            <a:off x="5087094" y="5014065"/>
            <a:ext cx="6366800" cy="1368317"/>
          </a:xfrm>
          <a:prstGeom prst="rect">
            <a:avLst/>
          </a:prstGeom>
        </p:spPr>
        <p:txBody>
          <a:bodyPr>
            <a:noAutofit/>
          </a:bodyPr>
          <a:lstStyle>
            <a:lvl1pPr marL="0" indent="0">
              <a:lnSpc>
                <a:spcPct val="100000"/>
              </a:lnSpc>
              <a:spcBef>
                <a:spcPts val="0"/>
              </a:spcBef>
              <a:buNone/>
              <a:defRPr sz="2600" b="1" cap="all" baseline="0">
                <a:latin typeface="+mj-lt"/>
                <a:ea typeface="Verdana" pitchFamily="34" charset="0"/>
                <a:cs typeface="Verdana" pitchFamily="34" charset="0"/>
              </a:defRPr>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err="1" smtClean="0"/>
              <a:t>жирн+ОБЫЧН</a:t>
            </a:r>
            <a:r>
              <a:rPr lang="ru-RU" dirty="0" smtClean="0"/>
              <a:t>)</a:t>
            </a:r>
          </a:p>
        </p:txBody>
      </p:sp>
    </p:spTree>
    <p:extLst>
      <p:ext uri="{BB962C8B-B14F-4D97-AF65-F5344CB8AC3E}">
        <p14:creationId xmlns:p14="http://schemas.microsoft.com/office/powerpoint/2010/main" val="137609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269874" y="269875"/>
            <a:ext cx="11657979"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Подзаголовок 2"/>
          <p:cNvSpPr txBox="1">
            <a:spLocks/>
          </p:cNvSpPr>
          <p:nvPr userDrawn="1"/>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cap="all" baseline="0" dirty="0" smtClean="0">
                <a:solidFill>
                  <a:schemeClr val="bg1"/>
                </a:solidFill>
                <a:latin typeface="+mj-lt"/>
              </a:rPr>
              <a:t>СОДЕРЖАНИЕ</a:t>
            </a:r>
            <a:endParaRPr lang="ru-RU" sz="2600" b="1" cap="all" baseline="0" dirty="0" smtClean="0">
              <a:solidFill>
                <a:schemeClr val="bg1"/>
              </a:solidFill>
              <a:latin typeface="+mj-lt"/>
            </a:endParaRPr>
          </a:p>
        </p:txBody>
      </p:sp>
      <p:sp>
        <p:nvSpPr>
          <p:cNvPr id="8" name="Вертикальный текст 2"/>
          <p:cNvSpPr>
            <a:spLocks noGrp="1"/>
          </p:cNvSpPr>
          <p:nvPr>
            <p:ph type="body" orient="vert" idx="1" hasCustomPrompt="1"/>
          </p:nvPr>
        </p:nvSpPr>
        <p:spPr>
          <a:xfrm>
            <a:off x="1152000" y="2134800"/>
            <a:ext cx="7967542"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extLst>
      <p:ext uri="{BB962C8B-B14F-4D97-AF65-F5344CB8AC3E}">
        <p14:creationId xmlns:p14="http://schemas.microsoft.com/office/powerpoint/2010/main" val="139683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269874" y="260648"/>
            <a:ext cx="11657979"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Заголовок 1"/>
          <p:cNvSpPr>
            <a:spLocks noGrp="1"/>
          </p:cNvSpPr>
          <p:nvPr>
            <p:ph type="title" hasCustomPrompt="1"/>
          </p:nvPr>
        </p:nvSpPr>
        <p:spPr>
          <a:xfrm>
            <a:off x="623198" y="621730"/>
            <a:ext cx="5400000" cy="2232000"/>
          </a:xfrm>
          <a:prstGeom prst="rect">
            <a:avLst/>
          </a:prstGeom>
        </p:spPr>
        <p:txBody>
          <a:bodyPr anchor="t" anchorCtr="0">
            <a:noAutofit/>
          </a:bodyPr>
          <a:lstStyle>
            <a:lvl1pPr algn="l">
              <a:lnSpc>
                <a:spcPct val="90000"/>
              </a:lnSpc>
              <a:defRPr sz="4400" b="1" cap="all"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Tree>
    <p:extLst>
      <p:ext uri="{BB962C8B-B14F-4D97-AF65-F5344CB8AC3E}">
        <p14:creationId xmlns:p14="http://schemas.microsoft.com/office/powerpoint/2010/main" val="389982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269874" y="260648"/>
            <a:ext cx="11657979"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Заголовок 1"/>
          <p:cNvSpPr>
            <a:spLocks noGrp="1"/>
          </p:cNvSpPr>
          <p:nvPr>
            <p:ph type="title" hasCustomPrompt="1"/>
          </p:nvPr>
        </p:nvSpPr>
        <p:spPr>
          <a:xfrm>
            <a:off x="623198" y="621730"/>
            <a:ext cx="5400000" cy="2232000"/>
          </a:xfrm>
          <a:prstGeom prst="rect">
            <a:avLst/>
          </a:prstGeom>
        </p:spPr>
        <p:txBody>
          <a:bodyPr anchor="t" anchorCtr="0">
            <a:noAutofit/>
          </a:bodyPr>
          <a:lstStyle>
            <a:lvl1pPr algn="l">
              <a:lnSpc>
                <a:spcPct val="90000"/>
              </a:lnSpc>
              <a:defRPr sz="4400" b="1" cap="all"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Tree>
    <p:extLst>
      <p:ext uri="{BB962C8B-B14F-4D97-AF65-F5344CB8AC3E}">
        <p14:creationId xmlns:p14="http://schemas.microsoft.com/office/powerpoint/2010/main" val="38666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269874" y="260648"/>
            <a:ext cx="11657979"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Заголовок 1"/>
          <p:cNvSpPr>
            <a:spLocks noGrp="1"/>
          </p:cNvSpPr>
          <p:nvPr>
            <p:ph type="title" hasCustomPrompt="1"/>
          </p:nvPr>
        </p:nvSpPr>
        <p:spPr>
          <a:xfrm>
            <a:off x="623198" y="621730"/>
            <a:ext cx="5400000" cy="2232000"/>
          </a:xfrm>
          <a:prstGeom prst="rect">
            <a:avLst/>
          </a:prstGeom>
        </p:spPr>
        <p:txBody>
          <a:bodyPr anchor="t" anchorCtr="0">
            <a:noAutofit/>
          </a:bodyPr>
          <a:lstStyle>
            <a:lvl1pPr algn="l">
              <a:lnSpc>
                <a:spcPct val="90000"/>
              </a:lnSpc>
              <a:defRPr sz="4400" b="1" cap="all"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Tree>
    <p:extLst>
      <p:ext uri="{BB962C8B-B14F-4D97-AF65-F5344CB8AC3E}">
        <p14:creationId xmlns:p14="http://schemas.microsoft.com/office/powerpoint/2010/main" val="319678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latin typeface="+mj-lt"/>
              </a:defRPr>
            </a:lvl1pPr>
          </a:lstStyle>
          <a:p>
            <a:endParaRPr lang="ru-RU"/>
          </a:p>
        </p:txBody>
      </p:sp>
      <p:sp>
        <p:nvSpPr>
          <p:cNvPr id="5" name="Нижний колонтитул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latin typeface="+mj-lt"/>
              </a:defRPr>
            </a:lvl1pPr>
          </a:lstStyle>
          <a:p>
            <a:endParaRPr lang="ru-RU"/>
          </a:p>
        </p:txBody>
      </p:sp>
      <p:sp>
        <p:nvSpPr>
          <p:cNvPr id="6" name="Номер слайда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latin typeface="+mj-lt"/>
              </a:defRPr>
            </a:lvl1pPr>
          </a:lstStyle>
          <a:p>
            <a:fld id="{B9E2B10B-2B5B-4D21-B621-3C15B0884A5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7" r:id="rId1"/>
    <p:sldLayoutId id="2147483689" r:id="rId2"/>
    <p:sldLayoutId id="2147483695" r:id="rId3"/>
    <p:sldLayoutId id="2147483696" r:id="rId4"/>
    <p:sldLayoutId id="2147483697" r:id="rId5"/>
    <p:sldLayoutId id="2147483690" r:id="rId6"/>
    <p:sldLayoutId id="2147483691" r:id="rId7"/>
    <p:sldLayoutId id="2147483699" r:id="rId8"/>
    <p:sldLayoutId id="2147483698" r:id="rId9"/>
    <p:sldLayoutId id="2147483700" r:id="rId10"/>
    <p:sldLayoutId id="2147483683" r:id="rId11"/>
    <p:sldLayoutId id="2147483701" r:id="rId12"/>
    <p:sldLayoutId id="2147483684" r:id="rId13"/>
    <p:sldLayoutId id="2147483692" r:id="rId14"/>
    <p:sldLayoutId id="2147483682" r:id="rId15"/>
    <p:sldLayoutId id="2147483688" r:id="rId16"/>
    <p:sldLayoutId id="2147483714" r:id="rId17"/>
    <p:sldLayoutId id="2147483715" r:id="rId18"/>
    <p:sldLayoutId id="2147483716" r:id="rId19"/>
    <p:sldLayoutId id="2147483717" r:id="rId20"/>
    <p:sldLayoutId id="2147483722" r:id="rId21"/>
    <p:sldLayoutId id="2147483723" r:id="rId22"/>
    <p:sldLayoutId id="2147483724" r:id="rId23"/>
    <p:sldLayoutId id="2147483726" r:id="rId24"/>
    <p:sldLayoutId id="2147483727" r:id="rId25"/>
    <p:sldLayoutId id="2147483728" r:id="rId26"/>
  </p:sldLayoutIdLst>
  <p:timing>
    <p:tnLst>
      <p:par>
        <p:cTn id="1" dur="indefinite" restart="never" nodeType="tmRoot"/>
      </p:par>
    </p:tnLst>
  </p:timing>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j-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j-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j-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j-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31.jpeg"/><Relationship Id="rId5" Type="http://schemas.openxmlformats.org/officeDocument/2006/relationships/image" Target="../media/image30.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9.jpeg"/><Relationship Id="rId21" Type="http://schemas.openxmlformats.org/officeDocument/2006/relationships/image" Target="../media/image26.png"/><Relationship Id="rId7" Type="http://schemas.openxmlformats.org/officeDocument/2006/relationships/image" Target="../media/image13.png"/><Relationship Id="rId12" Type="http://schemas.microsoft.com/office/2007/relationships/hdphoto" Target="../media/hdphoto1.wdp"/><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55046" y="3717826"/>
            <a:ext cx="6603988" cy="1224136"/>
          </a:xfrm>
          <a:noFill/>
        </p:spPr>
        <p:txBody>
          <a:bodyPr/>
          <a:lstStyle/>
          <a:p>
            <a:pPr>
              <a:spcAft>
                <a:spcPts val="600"/>
              </a:spcAft>
            </a:pPr>
            <a:r>
              <a:rPr lang="ru-RU" sz="1600" dirty="0" smtClean="0"/>
              <a:t>01 июня 2018 года</a:t>
            </a:r>
            <a:r>
              <a:rPr lang="en-US" sz="1600" dirty="0"/>
              <a:t/>
            </a:r>
            <a:br>
              <a:rPr lang="en-US" sz="1600" dirty="0"/>
            </a:br>
            <a:r>
              <a:rPr lang="ru-RU" sz="1600" dirty="0" smtClean="0"/>
              <a:t>Сергей Путятинский</a:t>
            </a:r>
            <a:r>
              <a:rPr lang="en-US" sz="1600" dirty="0" smtClean="0"/>
              <a:t>, </a:t>
            </a:r>
            <a:r>
              <a:rPr lang="ru-RU" sz="1600" dirty="0" smtClean="0"/>
              <a:t>Директор по информационным технологиям, Член Правления</a:t>
            </a:r>
            <a:br>
              <a:rPr lang="ru-RU" sz="1600" dirty="0" smtClean="0"/>
            </a:br>
            <a:endParaRPr lang="ru-RU" sz="1600" dirty="0"/>
          </a:p>
        </p:txBody>
      </p:sp>
      <p:sp>
        <p:nvSpPr>
          <p:cNvPr id="5" name="Текст 4"/>
          <p:cNvSpPr>
            <a:spLocks noGrp="1"/>
          </p:cNvSpPr>
          <p:nvPr>
            <p:ph type="body" sz="half" idx="2"/>
          </p:nvPr>
        </p:nvSpPr>
        <p:spPr>
          <a:xfrm>
            <a:off x="4655046" y="4941962"/>
            <a:ext cx="7365564" cy="1368317"/>
          </a:xfrm>
          <a:noFill/>
        </p:spPr>
        <p:txBody>
          <a:bodyPr/>
          <a:lstStyle/>
          <a:p>
            <a:r>
              <a:rPr lang="ru-RU" sz="2400" b="0" dirty="0" smtClean="0"/>
              <a:t>Реализация программы клиентской безопасности </a:t>
            </a:r>
            <a:r>
              <a:rPr lang="en-US" sz="2400" b="0" dirty="0" smtClean="0"/>
              <a:t>SWIFT (CSP)</a:t>
            </a:r>
            <a:r>
              <a:rPr lang="ru-RU" sz="2400" b="0" dirty="0" smtClean="0"/>
              <a:t> в России</a:t>
            </a:r>
            <a:endParaRPr lang="en-US" sz="2400" b="0" dirty="0"/>
          </a:p>
        </p:txBody>
      </p:sp>
    </p:spTree>
    <p:extLst>
      <p:ext uri="{BB962C8B-B14F-4D97-AF65-F5344CB8AC3E}">
        <p14:creationId xmlns:p14="http://schemas.microsoft.com/office/powerpoint/2010/main" val="1934954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9E2B10B-2B5B-4D21-B621-3C15B0884A5E}" type="slidenum">
              <a:rPr lang="ru-RU" smtClean="0"/>
              <a:pPr/>
              <a:t>10</a:t>
            </a:fld>
            <a:endParaRPr lang="ru-RU"/>
          </a:p>
        </p:txBody>
      </p:sp>
      <p:sp>
        <p:nvSpPr>
          <p:cNvPr id="3" name="Прямоугольник 2"/>
          <p:cNvSpPr/>
          <p:nvPr/>
        </p:nvSpPr>
        <p:spPr>
          <a:xfrm>
            <a:off x="1198662" y="101132"/>
            <a:ext cx="10658920" cy="817799"/>
          </a:xfrm>
          <a:prstGeom prst="rect">
            <a:avLst/>
          </a:prstGeom>
        </p:spPr>
        <p:txBody>
          <a:bodyPr wrap="square" lIns="108850" tIns="54425" rIns="108850" bIns="54425">
            <a:spAutoFit/>
          </a:bodyPr>
          <a:lstStyle/>
          <a:p>
            <a:r>
              <a:rPr lang="en-US" sz="2600" b="1" dirty="0"/>
              <a:t>CUSTOMER SECURITY PROGRAMME (CSP)</a:t>
            </a:r>
          </a:p>
          <a:p>
            <a:r>
              <a:rPr lang="ru-RU" sz="2000" dirty="0" smtClean="0">
                <a:solidFill>
                  <a:schemeClr val="tx1">
                    <a:lumMod val="85000"/>
                    <a:lumOff val="15000"/>
                  </a:schemeClr>
                </a:solidFill>
                <a:latin typeface="+mj-lt"/>
              </a:rPr>
              <a:t> ЗАПОЛНЕНИЕ </a:t>
            </a:r>
            <a:r>
              <a:rPr lang="ru-RU" sz="2000" dirty="0">
                <a:solidFill>
                  <a:schemeClr val="tx1">
                    <a:lumMod val="85000"/>
                    <a:lumOff val="15000"/>
                  </a:schemeClr>
                </a:solidFill>
                <a:latin typeface="+mj-lt"/>
              </a:rPr>
              <a:t>И РАЗМЕЩЕНИЕ ФОРМЫ</a:t>
            </a:r>
          </a:p>
        </p:txBody>
      </p:sp>
      <p:sp>
        <p:nvSpPr>
          <p:cNvPr id="5" name="Стрелка вправо 4"/>
          <p:cNvSpPr/>
          <p:nvPr/>
        </p:nvSpPr>
        <p:spPr>
          <a:xfrm>
            <a:off x="1405534" y="692854"/>
            <a:ext cx="8306666" cy="1296445"/>
          </a:xfrm>
          <a:prstGeom prst="rightArrow">
            <a:avLst/>
          </a:prstGeom>
          <a:solidFill>
            <a:srgbClr val="739DB9"/>
          </a:solidFill>
        </p:spPr>
        <p:style>
          <a:lnRef idx="0">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sp>
      <p:pic>
        <p:nvPicPr>
          <p:cNvPr id="7" name="Picture 2" descr="C:\Users\SHeyn.DA\Pictures\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53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911630" y="905433"/>
            <a:ext cx="1161295" cy="8712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Снимок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3248" y="1989300"/>
            <a:ext cx="5784481" cy="1864136"/>
          </a:xfrm>
          <a:prstGeom prst="rect">
            <a:avLst/>
          </a:prstGeom>
          <a:solidFill>
            <a:schemeClr val="bg1">
              <a:lumMod val="95000"/>
            </a:schemeClr>
          </a:solidFill>
          <a:extLst/>
        </p:spPr>
      </p:pic>
      <p:pic>
        <p:nvPicPr>
          <p:cNvPr id="3075" name="Picture 3" descr="D:\145.jpg"/>
          <p:cNvPicPr>
            <a:picLocks noChangeAspect="1" noChangeArrowheads="1"/>
          </p:cNvPicPr>
          <p:nvPr/>
        </p:nvPicPr>
        <p:blipFill rotWithShape="1">
          <a:blip r:embed="rId6">
            <a:extLst>
              <a:ext uri="{28A0092B-C50C-407E-A947-70E740481C1C}">
                <a14:useLocalDpi xmlns:a14="http://schemas.microsoft.com/office/drawing/2010/main" val="0"/>
              </a:ext>
            </a:extLst>
          </a:blip>
          <a:srcRect l="485"/>
          <a:stretch/>
        </p:blipFill>
        <p:spPr bwMode="auto">
          <a:xfrm>
            <a:off x="1443248" y="3816109"/>
            <a:ext cx="5310594" cy="19643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Таблица 7"/>
          <p:cNvGraphicFramePr>
            <a:graphicFrameLocks noGrp="1"/>
          </p:cNvGraphicFramePr>
          <p:nvPr>
            <p:extLst>
              <p:ext uri="{D42A27DB-BD31-4B8C-83A1-F6EECF244321}">
                <p14:modId xmlns:p14="http://schemas.microsoft.com/office/powerpoint/2010/main" val="4128138107"/>
              </p:ext>
            </p:extLst>
          </p:nvPr>
        </p:nvGraphicFramePr>
        <p:xfrm>
          <a:off x="7378716" y="2290361"/>
          <a:ext cx="4511914" cy="2804314"/>
        </p:xfrm>
        <a:graphic>
          <a:graphicData uri="http://schemas.openxmlformats.org/drawingml/2006/table">
            <a:tbl>
              <a:tblPr firstRow="1" bandRow="1">
                <a:tableStyleId>{D7AC3CCA-C797-4891-BE02-D94E43425B78}</a:tableStyleId>
              </a:tblPr>
              <a:tblGrid>
                <a:gridCol w="1573923">
                  <a:extLst>
                    <a:ext uri="{9D8B030D-6E8A-4147-A177-3AD203B41FA5}">
                      <a16:colId xmlns:a16="http://schemas.microsoft.com/office/drawing/2014/main" xmlns="" val="20000"/>
                    </a:ext>
                  </a:extLst>
                </a:gridCol>
                <a:gridCol w="2937991">
                  <a:extLst>
                    <a:ext uri="{9D8B030D-6E8A-4147-A177-3AD203B41FA5}">
                      <a16:colId xmlns:a16="http://schemas.microsoft.com/office/drawing/2014/main" xmlns="" val="20001"/>
                    </a:ext>
                  </a:extLst>
                </a:gridCol>
              </a:tblGrid>
              <a:tr h="176049">
                <a:tc>
                  <a:txBody>
                    <a:bodyPr/>
                    <a:lstStyle/>
                    <a:p>
                      <a:pPr algn="ctr"/>
                      <a:r>
                        <a:rPr lang="ru-RU" sz="1000" b="0" dirty="0" smtClean="0">
                          <a:solidFill>
                            <a:schemeClr val="bg1"/>
                          </a:solidFill>
                        </a:rPr>
                        <a:t>Роль</a:t>
                      </a:r>
                      <a:endParaRPr lang="ru-RU" sz="1000" b="0" dirty="0">
                        <a:solidFill>
                          <a:schemeClr val="bg1"/>
                        </a:solidFill>
                      </a:endParaRPr>
                    </a:p>
                  </a:txBody>
                  <a:tcPr marL="121904" marR="121904"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pPr algn="ctr"/>
                      <a:r>
                        <a:rPr lang="ru-RU" sz="1000" b="0" dirty="0" smtClean="0">
                          <a:solidFill>
                            <a:schemeClr val="bg1"/>
                          </a:solidFill>
                        </a:rPr>
                        <a:t>Назначение</a:t>
                      </a:r>
                    </a:p>
                  </a:txBody>
                  <a:tcPr marL="121904" marR="121904"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10000"/>
                  </a:ext>
                </a:extLst>
              </a:tr>
              <a:tr h="426742">
                <a:tc>
                  <a:txBody>
                    <a:bodyPr/>
                    <a:lstStyle/>
                    <a:p>
                      <a:r>
                        <a:rPr lang="en-US" sz="1100" dirty="0" smtClean="0"/>
                        <a:t>Administrator</a:t>
                      </a:r>
                      <a:endParaRPr lang="ru-RU" sz="1100" dirty="0"/>
                    </a:p>
                  </a:txBody>
                  <a:tcPr marL="121904" marR="121904"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ru-RU" sz="1100" dirty="0" smtClean="0"/>
                        <a:t>Управление</a:t>
                      </a:r>
                      <a:r>
                        <a:rPr lang="en-US" sz="1100" baseline="0" dirty="0" smtClean="0"/>
                        <a:t> </a:t>
                      </a:r>
                      <a:r>
                        <a:rPr lang="ru-RU" sz="1100" baseline="0" dirty="0" smtClean="0"/>
                        <a:t>пользователями</a:t>
                      </a:r>
                      <a:endParaRPr lang="ru-RU" sz="1100" dirty="0"/>
                    </a:p>
                  </a:txBody>
                  <a:tcPr marL="121904" marR="121904"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426742">
                <a:tc>
                  <a:txBody>
                    <a:bodyPr/>
                    <a:lstStyle/>
                    <a:p>
                      <a:r>
                        <a:rPr lang="en-US" sz="1100" dirty="0" smtClean="0"/>
                        <a:t>Submitter</a:t>
                      </a:r>
                      <a:endParaRPr lang="ru-RU" sz="1100" dirty="0"/>
                    </a:p>
                  </a:txBody>
                  <a:tcPr marL="121904" marR="121904"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ru-RU" sz="1100" dirty="0" smtClean="0"/>
                        <a:t>Вносит, редактирует</a:t>
                      </a:r>
                      <a:r>
                        <a:rPr lang="ru-RU" sz="1100" baseline="0" dirty="0" smtClean="0"/>
                        <a:t> данные</a:t>
                      </a:r>
                      <a:endParaRPr lang="ru-RU" sz="1100" dirty="0"/>
                    </a:p>
                  </a:txBody>
                  <a:tcPr marL="121904" marR="121904"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26742">
                <a:tc>
                  <a:txBody>
                    <a:bodyPr/>
                    <a:lstStyle/>
                    <a:p>
                      <a:r>
                        <a:rPr lang="en-US" sz="1100" dirty="0" smtClean="0"/>
                        <a:t>Approver</a:t>
                      </a:r>
                      <a:endParaRPr lang="ru-RU" sz="1100" dirty="0"/>
                    </a:p>
                  </a:txBody>
                  <a:tcPr marL="121904" marR="121904"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ru-RU" sz="1100" dirty="0" smtClean="0"/>
                        <a:t>Подтверждает данные</a:t>
                      </a:r>
                      <a:endParaRPr lang="ru-RU" sz="1100" dirty="0"/>
                    </a:p>
                  </a:txBody>
                  <a:tcPr marL="121904" marR="121904"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r h="426742">
                <a:tc>
                  <a:txBody>
                    <a:bodyPr/>
                    <a:lstStyle/>
                    <a:p>
                      <a:r>
                        <a:rPr lang="en-US" sz="1100" dirty="0" smtClean="0"/>
                        <a:t>Requester</a:t>
                      </a:r>
                      <a:endParaRPr lang="ru-RU" sz="1100" dirty="0"/>
                    </a:p>
                  </a:txBody>
                  <a:tcPr marL="121904" marR="121904"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ru-RU" sz="1100" dirty="0" smtClean="0"/>
                        <a:t>Направляет запросы на доступ к данным контрагентов</a:t>
                      </a:r>
                      <a:endParaRPr lang="ru-RU" sz="1100" dirty="0"/>
                    </a:p>
                  </a:txBody>
                  <a:tcPr marL="121904" marR="121904"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26742">
                <a:tc>
                  <a:txBody>
                    <a:bodyPr/>
                    <a:lstStyle/>
                    <a:p>
                      <a:r>
                        <a:rPr lang="en-US" sz="1100" dirty="0" smtClean="0"/>
                        <a:t>Granter</a:t>
                      </a:r>
                      <a:endParaRPr lang="ru-RU" sz="1100" dirty="0"/>
                    </a:p>
                  </a:txBody>
                  <a:tcPr marL="121904" marR="121904"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ru-RU" sz="1100" dirty="0" smtClean="0"/>
                        <a:t>Предоставляет запрос к данным своего учреждения</a:t>
                      </a:r>
                      <a:endParaRPr lang="ru-RU" sz="1100" dirty="0"/>
                    </a:p>
                  </a:txBody>
                  <a:tcPr marL="121904" marR="121904"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5"/>
                  </a:ext>
                </a:extLst>
              </a:tr>
              <a:tr h="426742">
                <a:tc>
                  <a:txBody>
                    <a:bodyPr/>
                    <a:lstStyle/>
                    <a:p>
                      <a:r>
                        <a:rPr lang="en-US" sz="1100" dirty="0" smtClean="0"/>
                        <a:t>Viewer</a:t>
                      </a:r>
                      <a:endParaRPr lang="ru-RU" sz="1100" dirty="0"/>
                    </a:p>
                  </a:txBody>
                  <a:tcPr marL="121904" marR="121904"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ru-RU" sz="1100" dirty="0" smtClean="0"/>
                        <a:t>Просматривает данные контрагентов</a:t>
                      </a:r>
                      <a:endParaRPr lang="ru-RU" sz="1100" dirty="0"/>
                    </a:p>
                  </a:txBody>
                  <a:tcPr marL="121904" marR="121904"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18" name="Скругленный прямоугольник 4"/>
          <p:cNvSpPr/>
          <p:nvPr/>
        </p:nvSpPr>
        <p:spPr>
          <a:xfrm>
            <a:off x="1558702" y="1128373"/>
            <a:ext cx="1737134" cy="425408"/>
          </a:xfrm>
          <a:prstGeom prst="round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Регистрация</a:t>
            </a:r>
          </a:p>
          <a:p>
            <a:pPr lvl="0" algn="ctr" defTabSz="488950">
              <a:lnSpc>
                <a:spcPct val="90000"/>
              </a:lnSpc>
              <a:spcBef>
                <a:spcPct val="0"/>
              </a:spcBef>
              <a:spcAft>
                <a:spcPct val="35000"/>
              </a:spcAft>
            </a:pPr>
            <a:r>
              <a:rPr lang="ru-RU" sz="1100" kern="1200" dirty="0" smtClean="0"/>
              <a:t>в </a:t>
            </a:r>
            <a:r>
              <a:rPr lang="en-US" sz="1100" kern="1200" dirty="0" smtClean="0"/>
              <a:t>KYC-SA</a:t>
            </a:r>
            <a:endParaRPr lang="ru-RU" sz="1100" kern="1200" dirty="0"/>
          </a:p>
        </p:txBody>
      </p:sp>
      <p:sp>
        <p:nvSpPr>
          <p:cNvPr id="28" name="Скругленный прямоугольник 4"/>
          <p:cNvSpPr/>
          <p:nvPr/>
        </p:nvSpPr>
        <p:spPr>
          <a:xfrm>
            <a:off x="3420458" y="1128372"/>
            <a:ext cx="1737134" cy="425408"/>
          </a:xfrm>
          <a:prstGeom prst="round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dirty="0"/>
              <a:t>Распределение </a:t>
            </a:r>
            <a:endParaRPr lang="ru-RU" sz="1100" dirty="0" smtClean="0"/>
          </a:p>
          <a:p>
            <a:pPr lvl="0" algn="ctr" defTabSz="488950">
              <a:lnSpc>
                <a:spcPct val="90000"/>
              </a:lnSpc>
              <a:spcBef>
                <a:spcPct val="0"/>
              </a:spcBef>
              <a:spcAft>
                <a:spcPct val="35000"/>
              </a:spcAft>
            </a:pPr>
            <a:r>
              <a:rPr lang="ru-RU" sz="1100" dirty="0" smtClean="0"/>
              <a:t>ролей</a:t>
            </a:r>
            <a:endParaRPr lang="ru-RU" sz="1100" dirty="0"/>
          </a:p>
        </p:txBody>
      </p:sp>
      <p:sp>
        <p:nvSpPr>
          <p:cNvPr id="29" name="Скругленный прямоугольник 4"/>
          <p:cNvSpPr/>
          <p:nvPr/>
        </p:nvSpPr>
        <p:spPr>
          <a:xfrm>
            <a:off x="5280808" y="1128372"/>
            <a:ext cx="1737134" cy="425408"/>
          </a:xfrm>
          <a:prstGeom prst="round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dirty="0"/>
              <a:t>Заполнение </a:t>
            </a:r>
            <a:endParaRPr lang="ru-RU" sz="1100" dirty="0" smtClean="0"/>
          </a:p>
          <a:p>
            <a:pPr lvl="0" algn="ctr" defTabSz="488950">
              <a:lnSpc>
                <a:spcPct val="90000"/>
              </a:lnSpc>
              <a:spcBef>
                <a:spcPct val="0"/>
              </a:spcBef>
              <a:spcAft>
                <a:spcPct val="35000"/>
              </a:spcAft>
            </a:pPr>
            <a:r>
              <a:rPr lang="ru-RU" sz="1100" dirty="0" smtClean="0"/>
              <a:t>формы</a:t>
            </a:r>
            <a:endParaRPr lang="ru-RU" sz="1100" dirty="0"/>
          </a:p>
        </p:txBody>
      </p:sp>
      <p:sp>
        <p:nvSpPr>
          <p:cNvPr id="30" name="Скругленный прямоугольник 4"/>
          <p:cNvSpPr/>
          <p:nvPr/>
        </p:nvSpPr>
        <p:spPr>
          <a:xfrm>
            <a:off x="7130449" y="1128372"/>
            <a:ext cx="1737134" cy="425408"/>
          </a:xfrm>
          <a:prstGeom prst="round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dirty="0"/>
              <a:t>Утверждение </a:t>
            </a:r>
            <a:endParaRPr lang="ru-RU" sz="1100" dirty="0" smtClean="0"/>
          </a:p>
          <a:p>
            <a:pPr lvl="0" algn="ctr" defTabSz="488950">
              <a:lnSpc>
                <a:spcPct val="90000"/>
              </a:lnSpc>
              <a:spcBef>
                <a:spcPct val="0"/>
              </a:spcBef>
              <a:spcAft>
                <a:spcPct val="35000"/>
              </a:spcAft>
            </a:pPr>
            <a:r>
              <a:rPr lang="ru-RU" sz="1100" dirty="0" smtClean="0"/>
              <a:t>формы</a:t>
            </a:r>
            <a:endParaRPr lang="ru-RU" sz="1100" dirty="0"/>
          </a:p>
        </p:txBody>
      </p:sp>
    </p:spTree>
    <p:extLst>
      <p:ext uri="{BB962C8B-B14F-4D97-AF65-F5344CB8AC3E}">
        <p14:creationId xmlns:p14="http://schemas.microsoft.com/office/powerpoint/2010/main" val="1900769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9E2B10B-2B5B-4D21-B621-3C15B0884A5E}" type="slidenum">
              <a:rPr lang="ru-RU" smtClean="0">
                <a:solidFill>
                  <a:srgbClr val="000000">
                    <a:tint val="75000"/>
                  </a:srgbClr>
                </a:solidFill>
              </a:rPr>
              <a:pPr/>
              <a:t>11</a:t>
            </a:fld>
            <a:endParaRPr lang="ru-RU">
              <a:solidFill>
                <a:srgbClr val="000000">
                  <a:tint val="75000"/>
                </a:srgbClr>
              </a:solidFill>
            </a:endParaRPr>
          </a:p>
        </p:txBody>
      </p:sp>
      <p:sp>
        <p:nvSpPr>
          <p:cNvPr id="4" name="Прямоугольник 3"/>
          <p:cNvSpPr/>
          <p:nvPr/>
        </p:nvSpPr>
        <p:spPr>
          <a:xfrm>
            <a:off x="2081611" y="253769"/>
            <a:ext cx="8485640" cy="492443"/>
          </a:xfrm>
          <a:prstGeom prst="rect">
            <a:avLst/>
          </a:prstGeom>
          <a:noFill/>
        </p:spPr>
        <p:txBody>
          <a:bodyPr wrap="square">
            <a:spAutoFit/>
          </a:bodyPr>
          <a:lstStyle/>
          <a:p>
            <a:pPr algn="ctr">
              <a:spcBef>
                <a:spcPct val="0"/>
              </a:spcBef>
            </a:pPr>
            <a:r>
              <a:rPr lang="ru-RU" sz="2600" b="1" cap="all" dirty="0">
                <a:latin typeface="+mj-lt"/>
                <a:ea typeface="Verdana" pitchFamily="34" charset="0"/>
                <a:cs typeface="Verdana" pitchFamily="34" charset="0"/>
              </a:rPr>
              <a:t>Результаты реализации </a:t>
            </a:r>
            <a:r>
              <a:rPr lang="en-US" sz="2600" b="1" cap="all" dirty="0">
                <a:latin typeface="+mj-lt"/>
                <a:ea typeface="Verdana" pitchFamily="34" charset="0"/>
                <a:cs typeface="Verdana" pitchFamily="34" charset="0"/>
              </a:rPr>
              <a:t>CSP</a:t>
            </a:r>
            <a:r>
              <a:rPr lang="ru-RU" sz="2600" b="1" cap="all" dirty="0">
                <a:latin typeface="+mj-lt"/>
                <a:ea typeface="Verdana" pitchFamily="34" charset="0"/>
                <a:cs typeface="Verdana" pitchFamily="34" charset="0"/>
              </a:rPr>
              <a:t> в </a:t>
            </a:r>
            <a:r>
              <a:rPr lang="ru-RU" sz="2600" b="1" cap="all" dirty="0" smtClean="0">
                <a:latin typeface="+mj-lt"/>
                <a:ea typeface="Verdana" pitchFamily="34" charset="0"/>
                <a:cs typeface="Verdana" pitchFamily="34" charset="0"/>
              </a:rPr>
              <a:t>России</a:t>
            </a:r>
            <a:endParaRPr lang="ru-RU" sz="2000" dirty="0"/>
          </a:p>
        </p:txBody>
      </p:sp>
      <p:sp>
        <p:nvSpPr>
          <p:cNvPr id="22" name="Прямоугольник 21"/>
          <p:cNvSpPr/>
          <p:nvPr/>
        </p:nvSpPr>
        <p:spPr>
          <a:xfrm>
            <a:off x="1120838" y="1269554"/>
            <a:ext cx="3170391" cy="936104"/>
          </a:xfrm>
          <a:prstGeom prst="rect">
            <a:avLst/>
          </a:prstGeom>
          <a:solidFill>
            <a:srgbClr val="3E627A"/>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ru-RU" dirty="0" smtClean="0">
                <a:solidFill>
                  <a:schemeClr val="bg1"/>
                </a:solidFill>
              </a:rPr>
              <a:t>ИТОГИ</a:t>
            </a:r>
            <a:endParaRPr lang="ru-RU" dirty="0">
              <a:solidFill>
                <a:schemeClr val="bg1"/>
              </a:solidFill>
            </a:endParaRPr>
          </a:p>
        </p:txBody>
      </p:sp>
      <p:sp>
        <p:nvSpPr>
          <p:cNvPr id="24" name="Прямоугольник 23"/>
          <p:cNvSpPr/>
          <p:nvPr/>
        </p:nvSpPr>
        <p:spPr>
          <a:xfrm>
            <a:off x="4622205" y="1269554"/>
            <a:ext cx="3433091" cy="936104"/>
          </a:xfrm>
          <a:prstGeom prst="rect">
            <a:avLst/>
          </a:prstGeom>
          <a:solidFill>
            <a:srgbClr val="3E627A"/>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ru-RU" dirty="0" smtClean="0">
                <a:solidFill>
                  <a:schemeClr val="bg1"/>
                </a:solidFill>
              </a:rPr>
              <a:t>ПРОБЛЕМЫ</a:t>
            </a:r>
            <a:endParaRPr lang="ru-RU" dirty="0">
              <a:solidFill>
                <a:schemeClr val="bg1"/>
              </a:solidFill>
            </a:endParaRPr>
          </a:p>
        </p:txBody>
      </p:sp>
      <p:sp>
        <p:nvSpPr>
          <p:cNvPr id="27" name="Прямоугольник 26"/>
          <p:cNvSpPr/>
          <p:nvPr/>
        </p:nvSpPr>
        <p:spPr>
          <a:xfrm>
            <a:off x="8358287" y="1269554"/>
            <a:ext cx="3432822" cy="936104"/>
          </a:xfrm>
          <a:prstGeom prst="rect">
            <a:avLst/>
          </a:prstGeom>
          <a:solidFill>
            <a:srgbClr val="C8103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ru-RU" dirty="0" smtClean="0">
                <a:solidFill>
                  <a:schemeClr val="bg1"/>
                </a:solidFill>
              </a:rPr>
              <a:t>ВЫВОД</a:t>
            </a:r>
            <a:endParaRPr lang="ru-RU" dirty="0">
              <a:solidFill>
                <a:schemeClr val="bg1"/>
              </a:solidFill>
            </a:endParaRPr>
          </a:p>
        </p:txBody>
      </p:sp>
      <p:sp>
        <p:nvSpPr>
          <p:cNvPr id="15" name="Прямоугольник 14"/>
          <p:cNvSpPr/>
          <p:nvPr/>
        </p:nvSpPr>
        <p:spPr>
          <a:xfrm>
            <a:off x="1159749" y="2565698"/>
            <a:ext cx="3092567" cy="2376264"/>
          </a:xfrm>
          <a:prstGeom prst="rect">
            <a:avLst/>
          </a:prstGeom>
          <a:solidFill>
            <a:schemeClr val="bg1"/>
          </a:solidFill>
          <a:ln w="6350">
            <a:solidFill>
              <a:srgbClr val="5162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600" dirty="0">
                <a:solidFill>
                  <a:srgbClr val="51626F"/>
                </a:solidFill>
              </a:rPr>
              <a:t>Высокий процент </a:t>
            </a:r>
            <a:r>
              <a:rPr lang="ru-RU" sz="1600" dirty="0" smtClean="0">
                <a:solidFill>
                  <a:srgbClr val="51626F"/>
                </a:solidFill>
              </a:rPr>
              <a:t> прохождения </a:t>
            </a:r>
            <a:r>
              <a:rPr lang="ru-RU" sz="1600" dirty="0" err="1" smtClean="0">
                <a:solidFill>
                  <a:srgbClr val="51626F"/>
                </a:solidFill>
              </a:rPr>
              <a:t>самоаттестации</a:t>
            </a:r>
            <a:endParaRPr lang="ru-RU" sz="1600" dirty="0">
              <a:solidFill>
                <a:srgbClr val="51626F"/>
              </a:solidFill>
            </a:endParaRPr>
          </a:p>
        </p:txBody>
      </p:sp>
      <p:sp>
        <p:nvSpPr>
          <p:cNvPr id="16" name="Стрелка вправо 15"/>
          <p:cNvSpPr/>
          <p:nvPr/>
        </p:nvSpPr>
        <p:spPr>
          <a:xfrm rot="5400000">
            <a:off x="2560398" y="2189971"/>
            <a:ext cx="291267" cy="382368"/>
          </a:xfrm>
          <a:prstGeom prst="rightArrow">
            <a:avLst/>
          </a:prstGeom>
          <a:solidFill>
            <a:srgbClr val="3E6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622204" y="2565698"/>
            <a:ext cx="3433091" cy="2376264"/>
          </a:xfrm>
          <a:prstGeom prst="rect">
            <a:avLst/>
          </a:prstGeom>
          <a:solidFill>
            <a:schemeClr val="bg1"/>
          </a:solidFill>
          <a:ln w="6350">
            <a:solidFill>
              <a:srgbClr val="5162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buFont typeface="Wingdings" panose="05000000000000000000" pitchFamily="2" charset="2"/>
              <a:buChar char="§"/>
            </a:pPr>
            <a:r>
              <a:rPr lang="ru-RU" sz="1600" dirty="0">
                <a:solidFill>
                  <a:srgbClr val="51626F"/>
                </a:solidFill>
              </a:rPr>
              <a:t>Неоднозначная интерпретация некоторых требований</a:t>
            </a:r>
          </a:p>
          <a:p>
            <a:endParaRPr lang="ru-RU" sz="1600" dirty="0">
              <a:solidFill>
                <a:srgbClr val="51626F"/>
              </a:solidFill>
            </a:endParaRPr>
          </a:p>
          <a:p>
            <a:pPr marL="174625" indent="-174625">
              <a:buFont typeface="Wingdings" panose="05000000000000000000" pitchFamily="2" charset="2"/>
              <a:buChar char="§"/>
            </a:pPr>
            <a:r>
              <a:rPr lang="ru-RU" sz="1600" dirty="0">
                <a:solidFill>
                  <a:srgbClr val="51626F"/>
                </a:solidFill>
              </a:rPr>
              <a:t>Необходимость ужесточения требований</a:t>
            </a:r>
          </a:p>
        </p:txBody>
      </p:sp>
      <p:sp>
        <p:nvSpPr>
          <p:cNvPr id="18" name="Стрелка вправо 17"/>
          <p:cNvSpPr/>
          <p:nvPr/>
        </p:nvSpPr>
        <p:spPr>
          <a:xfrm rot="5400000">
            <a:off x="6193116" y="2196737"/>
            <a:ext cx="291267" cy="382368"/>
          </a:xfrm>
          <a:prstGeom prst="rightArrow">
            <a:avLst/>
          </a:prstGeom>
          <a:solidFill>
            <a:srgbClr val="3E6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rot="5400000">
            <a:off x="9929064" y="2189970"/>
            <a:ext cx="291267" cy="382368"/>
          </a:xfrm>
          <a:prstGeom prst="rightArrow">
            <a:avLst/>
          </a:prstGeom>
          <a:solidFill>
            <a:srgbClr val="C81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8358286" y="2565698"/>
            <a:ext cx="3432823" cy="2376264"/>
          </a:xfrm>
          <a:prstGeom prst="rect">
            <a:avLst/>
          </a:prstGeom>
          <a:solidFill>
            <a:schemeClr val="bg1"/>
          </a:solidFill>
          <a:ln w="63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600" dirty="0">
                <a:solidFill>
                  <a:srgbClr val="C81030"/>
                </a:solidFill>
              </a:rPr>
              <a:t>Создана инициативная группа по внесению предложений о </a:t>
            </a:r>
            <a:r>
              <a:rPr lang="ru-RU" sz="1600" dirty="0" smtClean="0">
                <a:solidFill>
                  <a:srgbClr val="C81030"/>
                </a:solidFill>
              </a:rPr>
              <a:t>модификации </a:t>
            </a:r>
            <a:r>
              <a:rPr lang="ru-RU" sz="1600" dirty="0">
                <a:solidFill>
                  <a:srgbClr val="C81030"/>
                </a:solidFill>
              </a:rPr>
              <a:t>CSP </a:t>
            </a:r>
            <a:endParaRPr lang="ru-RU" sz="1600" dirty="0" smtClean="0">
              <a:solidFill>
                <a:srgbClr val="C81030"/>
              </a:solidFill>
            </a:endParaRPr>
          </a:p>
          <a:p>
            <a:endParaRPr lang="ru-RU" sz="1600" dirty="0">
              <a:solidFill>
                <a:srgbClr val="51626F"/>
              </a:solidFill>
            </a:endParaRPr>
          </a:p>
          <a:p>
            <a:r>
              <a:rPr lang="ru-RU" sz="1600" dirty="0">
                <a:solidFill>
                  <a:srgbClr val="51626F"/>
                </a:solidFill>
              </a:rPr>
              <a:t>Состав – </a:t>
            </a:r>
            <a:r>
              <a:rPr lang="en-US" sz="1600" dirty="0">
                <a:solidFill>
                  <a:srgbClr val="51626F"/>
                </a:solidFill>
              </a:rPr>
              <a:t>CISO </a:t>
            </a:r>
            <a:r>
              <a:rPr lang="ru-RU" sz="1600" dirty="0">
                <a:solidFill>
                  <a:srgbClr val="51626F"/>
                </a:solidFill>
              </a:rPr>
              <a:t>крупнейших банков/ членов </a:t>
            </a:r>
            <a:r>
              <a:rPr lang="en-US" sz="1600" dirty="0">
                <a:solidFill>
                  <a:srgbClr val="51626F"/>
                </a:solidFill>
              </a:rPr>
              <a:t>RTCH; </a:t>
            </a:r>
            <a:r>
              <a:rPr lang="ru-RU" sz="1600" dirty="0">
                <a:solidFill>
                  <a:srgbClr val="51626F"/>
                </a:solidFill>
              </a:rPr>
              <a:t>менеджер группы – Леонов А.Ю</a:t>
            </a:r>
            <a:r>
              <a:rPr lang="ru-RU" sz="1600" dirty="0" smtClean="0">
                <a:solidFill>
                  <a:srgbClr val="51626F"/>
                </a:solidFill>
              </a:rPr>
              <a:t>. (Директор </a:t>
            </a:r>
            <a:r>
              <a:rPr lang="ru-RU" sz="1600" dirty="0">
                <a:solidFill>
                  <a:srgbClr val="51626F"/>
                </a:solidFill>
              </a:rPr>
              <a:t>Дирекции Информационной безопасности  компании </a:t>
            </a:r>
            <a:r>
              <a:rPr lang="ru-RU" sz="1600" dirty="0" smtClean="0">
                <a:solidFill>
                  <a:srgbClr val="51626F"/>
                </a:solidFill>
              </a:rPr>
              <a:t>ЦФТ)</a:t>
            </a:r>
            <a:endParaRPr lang="ru-RU" sz="1600" dirty="0">
              <a:solidFill>
                <a:srgbClr val="51626F"/>
              </a:solidFill>
            </a:endParaRPr>
          </a:p>
          <a:p>
            <a:endParaRPr lang="ru-RU" sz="1600" dirty="0">
              <a:solidFill>
                <a:srgbClr val="51626F"/>
              </a:solidFill>
            </a:endParaRPr>
          </a:p>
        </p:txBody>
      </p:sp>
    </p:spTree>
    <p:extLst>
      <p:ext uri="{BB962C8B-B14F-4D97-AF65-F5344CB8AC3E}">
        <p14:creationId xmlns:p14="http://schemas.microsoft.com/office/powerpoint/2010/main" val="1384460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126654" y="189434"/>
            <a:ext cx="9886713" cy="1123460"/>
          </a:xfrm>
          <a:prstGeom prst="rect">
            <a:avLst/>
          </a:prstGeom>
        </p:spPr>
        <p:txBody>
          <a:bodyPr lIns="108850" tIns="54425" rIns="108850" bIns="54425" anchor="t" anchorCtr="0">
            <a:noAutofit/>
          </a:bodyPr>
          <a:lstStyle>
            <a:lvl1pPr algn="l" defTabSz="914400" rtl="0" eaLnBrk="1" latinLnBrk="0" hangingPunct="1">
              <a:spcBef>
                <a:spcPct val="0"/>
              </a:spcBef>
              <a:buNone/>
              <a:defRPr sz="2600" b="1" kern="1200" baseline="0">
                <a:solidFill>
                  <a:schemeClr val="tx1"/>
                </a:solidFill>
                <a:latin typeface="+mj-lt"/>
                <a:ea typeface="Verdana" pitchFamily="34" charset="0"/>
                <a:cs typeface="Verdana" pitchFamily="34" charset="0"/>
              </a:defRPr>
            </a:lvl1pPr>
          </a:lstStyle>
          <a:p>
            <a:r>
              <a:rPr lang="ru-RU" cap="all" dirty="0" smtClean="0"/>
              <a:t>ПРАВОВАЯ ОГОВОРКА</a:t>
            </a:r>
            <a:endParaRPr lang="ru-RU" cap="all" dirty="0"/>
          </a:p>
        </p:txBody>
      </p:sp>
      <p:sp>
        <p:nvSpPr>
          <p:cNvPr id="5" name="Объект 2"/>
          <p:cNvSpPr txBox="1">
            <a:spLocks/>
          </p:cNvSpPr>
          <p:nvPr/>
        </p:nvSpPr>
        <p:spPr>
          <a:xfrm>
            <a:off x="1126654" y="730538"/>
            <a:ext cx="10079808" cy="4753628"/>
          </a:xfrm>
          <a:prstGeom prst="rect">
            <a:avLst/>
          </a:prstGeom>
        </p:spPr>
        <p:txBody>
          <a:bodyPr vert="horz" lIns="108850" tIns="54425" rIns="108850" bIns="54425" rtlCol="0" anchor="t" anchorCtr="0">
            <a:normAutofit fontScale="92500"/>
          </a:bodyPr>
          <a:lstStyle>
            <a:lvl1pPr marL="0" indent="0" algn="ctr" defTabSz="914400" rtl="0" eaLnBrk="1" latinLnBrk="0" hangingPunct="1">
              <a:spcBef>
                <a:spcPct val="20000"/>
              </a:spcBef>
              <a:buFont typeface="Arial" pitchFamily="34" charset="0"/>
              <a:buNone/>
              <a:defRPr sz="1800" kern="1200" baseline="0">
                <a:solidFill>
                  <a:schemeClr val="bg1">
                    <a:lumMod val="50000"/>
                  </a:schemeClr>
                </a:solidFill>
                <a:latin typeface="Courier New" pitchFamily="49" charset="0"/>
                <a:ea typeface="+mn-ea"/>
                <a:cs typeface="Courier New" pitchFamily="49"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204094" indent="-204094" algn="l">
              <a:spcBef>
                <a:spcPts val="0"/>
              </a:spcBef>
              <a:buClr>
                <a:schemeClr val="tx1">
                  <a:lumMod val="50000"/>
                  <a:lumOff val="50000"/>
                </a:schemeClr>
              </a:buClr>
              <a:buFont typeface="Wingdings" pitchFamily="2" charset="2"/>
              <a:buChar char="§"/>
            </a:pPr>
            <a:r>
              <a:rPr lang="ru-RU" sz="1000" dirty="0">
                <a:solidFill>
                  <a:schemeClr val="tx1">
                    <a:lumMod val="95000"/>
                    <a:lumOff val="5000"/>
                  </a:schemeClr>
                </a:solidFill>
                <a:latin typeface="+mj-lt"/>
              </a:rPr>
              <a:t>Настоящая презентация была подготовлена и выпущена НКО ЗАО НРД (далее – «Компания»). Если нет какой-либо оговорки об ином, то Компания считается источником всей информации, изложенной в настоящем документе. Данная информация предоставляется по состоянию на дату настоящего документа и может быть изменена без какого-либо уведомления. </a:t>
            </a:r>
          </a:p>
          <a:p>
            <a:pPr marL="204094" indent="-204094" algn="l">
              <a:spcBef>
                <a:spcPts val="0"/>
              </a:spcBef>
              <a:buClr>
                <a:schemeClr val="tx1">
                  <a:lumMod val="50000"/>
                  <a:lumOff val="50000"/>
                </a:schemeClr>
              </a:buClr>
              <a:buFont typeface="Wingdings" pitchFamily="2" charset="2"/>
              <a:buChar char="§"/>
            </a:pPr>
            <a:r>
              <a:rPr lang="ru-RU" sz="1000" dirty="0">
                <a:solidFill>
                  <a:schemeClr val="tx1">
                    <a:lumMod val="95000"/>
                    <a:lumOff val="5000"/>
                  </a:schemeClr>
                </a:solidFill>
                <a:latin typeface="+mj-lt"/>
              </a:rPr>
              <a:t>Данный документ не является, не формирует и не должен рассматриваться в качестве предложения или же приглашения для продажи или участия в подписке, или же, как побуждение к приобретению или же к подписке на какие-либо ценные бумаги, а также этот документ или его часть или же факт его распространения не являются основанием и на них нельзя полагаться в связи с каким-либо предложением, договором, обязательством или же инвестиционным решением, связанными с ним, равно как и он не является рекомендацией относительно ценных бумаг компании. </a:t>
            </a:r>
          </a:p>
          <a:p>
            <a:pPr marL="204094" indent="-204094" algn="l">
              <a:spcBef>
                <a:spcPts val="0"/>
              </a:spcBef>
              <a:buClr>
                <a:schemeClr val="tx1">
                  <a:lumMod val="50000"/>
                  <a:lumOff val="50000"/>
                </a:schemeClr>
              </a:buClr>
              <a:buFont typeface="Wingdings" pitchFamily="2" charset="2"/>
              <a:buChar char="§"/>
            </a:pPr>
            <a:r>
              <a:rPr lang="ru-RU" sz="1000" dirty="0">
                <a:solidFill>
                  <a:schemeClr val="tx1">
                    <a:lumMod val="95000"/>
                    <a:lumOff val="5000"/>
                  </a:schemeClr>
                </a:solidFill>
                <a:latin typeface="+mj-lt"/>
              </a:rPr>
              <a:t>Изложенная в данном документе информация не являлась предметом независимой проверки. В нем также не содержится каких-либо заверений или гарантий, сформулированных или подразумеваемых и никто не должен полагаться на достоверность, точность и полноту информации или мнения, изложенного здесь. Никто из Компании или каких-либо ее дочерних обществ или аффилированных лиц или их директоров, сотрудников или работников, консультантов или их представителей не принимает какой-либо ответственности (независимо от того, возникла ли она в результате халатности или чего-то другого), прямо или косвенно связанной с использованием этого документа или иным образом возникшей из него. </a:t>
            </a:r>
          </a:p>
          <a:p>
            <a:pPr marL="204094" indent="-204094" algn="l">
              <a:spcBef>
                <a:spcPts val="0"/>
              </a:spcBef>
              <a:buClr>
                <a:schemeClr val="tx1">
                  <a:lumMod val="50000"/>
                  <a:lumOff val="50000"/>
                </a:schemeClr>
              </a:buClr>
              <a:buFont typeface="Wingdings" pitchFamily="2" charset="2"/>
              <a:buChar char="§"/>
            </a:pPr>
            <a:r>
              <a:rPr lang="ru-RU" sz="1000" dirty="0">
                <a:solidFill>
                  <a:schemeClr val="tx1">
                    <a:lumMod val="95000"/>
                    <a:lumOff val="5000"/>
                  </a:schemeClr>
                </a:solidFill>
                <a:latin typeface="+mj-lt"/>
              </a:rPr>
              <a:t>Данная презентация содержит прогнозные заявления. Все включенные в настоящую презентацию заявления, за исключением заявлений об исторических фактах, включая, но, не ограничиваясь, заявлениями, относящимися к нашему финансовому положению, бизнес-стратегии, планам менеджмента и целям по будущим операциям являются прогнозными заявлениями. Эти прогнозные заявления включают в себя известные и неизвестные риски, факторы неопределенности и иные факторы, которые могут стать причиной того, что наши нынешние показатели, достижения, свершения или же производственные показатели, будут существенно отличаться от тех, которые сформулированы или подразумеваются под этими прогнозными заявлениями. Данные прогнозные заявления основаны на многочисленных презумпциях относительно нашей нынешней и будущей бизнес-стратегии и среды, в которой мы ожидаем осуществлять свою деятельность в будущем. Важнейшими факторами, которые могут повлиять на наши нынешние показатели, достижения, свершения или же производственные показатели, которые могут существенно отличаться от тех, которые сформулированы или подразумеваются этими прогнозными заявлениями являются, помимо иных факторов, следующие:</a:t>
            </a:r>
          </a:p>
          <a:p>
            <a:pPr marL="748345" lvl="1" indent="-204094">
              <a:spcBef>
                <a:spcPts val="0"/>
              </a:spcBef>
              <a:buClr>
                <a:schemeClr val="tx1">
                  <a:lumMod val="50000"/>
                  <a:lumOff val="50000"/>
                </a:schemeClr>
              </a:buClr>
              <a:buFont typeface="Wingdings" pitchFamily="2" charset="2"/>
              <a:buChar char="§"/>
            </a:pPr>
            <a:r>
              <a:rPr lang="ru-RU" sz="1000" dirty="0">
                <a:solidFill>
                  <a:schemeClr val="tx1">
                    <a:lumMod val="95000"/>
                    <a:lumOff val="5000"/>
                  </a:schemeClr>
                </a:solidFill>
                <a:latin typeface="+mj-lt"/>
              </a:rPr>
              <a:t>восприятие рыночных услуг, предоставляемых Компанией и ее дочерними обществами;</a:t>
            </a:r>
          </a:p>
          <a:p>
            <a:pPr marL="748345" lvl="1" indent="-204094">
              <a:spcBef>
                <a:spcPts val="0"/>
              </a:spcBef>
              <a:buClr>
                <a:schemeClr val="tx1">
                  <a:lumMod val="50000"/>
                  <a:lumOff val="50000"/>
                </a:schemeClr>
              </a:buClr>
              <a:buFont typeface="Wingdings" pitchFamily="2" charset="2"/>
              <a:buChar char="§"/>
            </a:pPr>
            <a:r>
              <a:rPr lang="ru-RU" sz="1000" dirty="0">
                <a:solidFill>
                  <a:schemeClr val="tx1">
                    <a:lumMod val="95000"/>
                    <a:lumOff val="5000"/>
                  </a:schemeClr>
                </a:solidFill>
                <a:latin typeface="+mj-lt"/>
              </a:rPr>
              <a:t>волатильность (а) Российской экономики и рынка ценных бумаг и (</a:t>
            </a:r>
            <a:r>
              <a:rPr lang="en-US" sz="1000" dirty="0">
                <a:solidFill>
                  <a:schemeClr val="tx1">
                    <a:lumMod val="95000"/>
                    <a:lumOff val="5000"/>
                  </a:schemeClr>
                </a:solidFill>
                <a:latin typeface="+mj-lt"/>
              </a:rPr>
              <a:t>b</a:t>
            </a:r>
            <a:r>
              <a:rPr lang="ru-RU" sz="1000" dirty="0">
                <a:solidFill>
                  <a:schemeClr val="tx1">
                    <a:lumMod val="95000"/>
                    <a:lumOff val="5000"/>
                  </a:schemeClr>
                </a:solidFill>
                <a:latin typeface="+mj-lt"/>
              </a:rPr>
              <a:t>) секторов с высоким уровнем конкуренции, в которых Компания и ее дочерние общества осуществляют свою деятельность;</a:t>
            </a:r>
          </a:p>
          <a:p>
            <a:pPr marL="748345" lvl="1" indent="-204094">
              <a:spcBef>
                <a:spcPts val="0"/>
              </a:spcBef>
              <a:buClr>
                <a:schemeClr val="tx1">
                  <a:lumMod val="50000"/>
                  <a:lumOff val="50000"/>
                </a:schemeClr>
              </a:buClr>
              <a:buFont typeface="Wingdings" pitchFamily="2" charset="2"/>
              <a:buChar char="§"/>
            </a:pPr>
            <a:r>
              <a:rPr lang="ru-RU" sz="1000" dirty="0">
                <a:solidFill>
                  <a:schemeClr val="tx1">
                    <a:lumMod val="95000"/>
                    <a:lumOff val="5000"/>
                  </a:schemeClr>
                </a:solidFill>
                <a:latin typeface="+mj-lt"/>
              </a:rPr>
              <a:t>изменения в (</a:t>
            </a:r>
            <a:r>
              <a:rPr lang="en-US" sz="1000" dirty="0">
                <a:solidFill>
                  <a:schemeClr val="tx1">
                    <a:lumMod val="95000"/>
                    <a:lumOff val="5000"/>
                  </a:schemeClr>
                </a:solidFill>
                <a:latin typeface="+mj-lt"/>
              </a:rPr>
              <a:t>a</a:t>
            </a:r>
            <a:r>
              <a:rPr lang="ru-RU" sz="1000" dirty="0">
                <a:solidFill>
                  <a:schemeClr val="tx1">
                    <a:lumMod val="95000"/>
                    <a:lumOff val="5000"/>
                  </a:schemeClr>
                </a:solidFill>
                <a:latin typeface="+mj-lt"/>
              </a:rPr>
              <a:t>) отечественном и международном законодательстве и налоговом регулировании и (</a:t>
            </a:r>
            <a:r>
              <a:rPr lang="en-US" sz="1000" dirty="0">
                <a:solidFill>
                  <a:schemeClr val="tx1">
                    <a:lumMod val="95000"/>
                    <a:lumOff val="5000"/>
                  </a:schemeClr>
                </a:solidFill>
                <a:latin typeface="+mj-lt"/>
              </a:rPr>
              <a:t>b</a:t>
            </a:r>
            <a:r>
              <a:rPr lang="ru-RU" sz="1000" dirty="0">
                <a:solidFill>
                  <a:schemeClr val="tx1">
                    <a:lumMod val="95000"/>
                    <a:lumOff val="5000"/>
                  </a:schemeClr>
                </a:solidFill>
                <a:latin typeface="+mj-lt"/>
              </a:rPr>
              <a:t>) государственных программах, относящихся к финансовым рынкам и рынкам ценных бумаг;</a:t>
            </a:r>
          </a:p>
          <a:p>
            <a:pPr marL="748345" lvl="1" indent="-204094">
              <a:spcBef>
                <a:spcPts val="0"/>
              </a:spcBef>
              <a:buClr>
                <a:schemeClr val="tx1">
                  <a:lumMod val="50000"/>
                  <a:lumOff val="50000"/>
                </a:schemeClr>
              </a:buClr>
              <a:buFont typeface="Wingdings" pitchFamily="2" charset="2"/>
              <a:buChar char="§"/>
            </a:pPr>
            <a:r>
              <a:rPr lang="ru-RU" sz="1000" dirty="0">
                <a:solidFill>
                  <a:schemeClr val="tx1">
                    <a:lumMod val="95000"/>
                    <a:lumOff val="5000"/>
                  </a:schemeClr>
                </a:solidFill>
                <a:latin typeface="+mj-lt"/>
              </a:rPr>
              <a:t>ростом уровня конкуренции со стороны новых игроков на рынке России;</a:t>
            </a:r>
          </a:p>
          <a:p>
            <a:pPr marL="748345" lvl="1" indent="-204094">
              <a:spcBef>
                <a:spcPts val="0"/>
              </a:spcBef>
              <a:buClr>
                <a:schemeClr val="tx1">
                  <a:lumMod val="50000"/>
                  <a:lumOff val="50000"/>
                </a:schemeClr>
              </a:buClr>
              <a:buFont typeface="Wingdings" pitchFamily="2" charset="2"/>
              <a:buChar char="§"/>
            </a:pPr>
            <a:r>
              <a:rPr lang="ru-RU" sz="1000" dirty="0">
                <a:solidFill>
                  <a:schemeClr val="tx1">
                    <a:lumMod val="95000"/>
                    <a:lumOff val="5000"/>
                  </a:schemeClr>
                </a:solidFill>
                <a:latin typeface="+mj-lt"/>
              </a:rPr>
              <a:t>способность успевать за быстрыми изменениями в научно-технической среде, включая способность использовать расширенные функциональные возможности, которые популярны среди клиентов Компании и ее дочерних обществ;</a:t>
            </a:r>
          </a:p>
          <a:p>
            <a:pPr marL="748345" lvl="1" indent="-204094">
              <a:spcBef>
                <a:spcPts val="0"/>
              </a:spcBef>
              <a:buClr>
                <a:schemeClr val="tx1">
                  <a:lumMod val="50000"/>
                  <a:lumOff val="50000"/>
                </a:schemeClr>
              </a:buClr>
              <a:buFont typeface="Wingdings" pitchFamily="2" charset="2"/>
              <a:buChar char="§"/>
            </a:pPr>
            <a:r>
              <a:rPr lang="ru-RU" sz="1000" dirty="0">
                <a:solidFill>
                  <a:schemeClr val="tx1">
                    <a:lumMod val="95000"/>
                    <a:lumOff val="5000"/>
                  </a:schemeClr>
                </a:solidFill>
                <a:latin typeface="+mj-lt"/>
              </a:rPr>
              <a:t>способность сохранять преемственность процесса внедрения новых конкурентных продуктов и услуг, равно как и поддержка конкурентоспособности;</a:t>
            </a:r>
          </a:p>
          <a:p>
            <a:pPr marL="748345" lvl="1" indent="-204094">
              <a:spcBef>
                <a:spcPts val="0"/>
              </a:spcBef>
              <a:buClr>
                <a:schemeClr val="tx1">
                  <a:lumMod val="50000"/>
                  <a:lumOff val="50000"/>
                </a:schemeClr>
              </a:buClr>
              <a:buFont typeface="Wingdings" pitchFamily="2" charset="2"/>
              <a:buChar char="§"/>
            </a:pPr>
            <a:r>
              <a:rPr lang="ru-RU" sz="1000" dirty="0">
                <a:solidFill>
                  <a:schemeClr val="tx1">
                    <a:lumMod val="95000"/>
                    <a:lumOff val="5000"/>
                  </a:schemeClr>
                </a:solidFill>
                <a:latin typeface="+mj-lt"/>
              </a:rPr>
              <a:t>способность привлекать новых клиентов на отечественный рынок и в зарубежных юрисдикциях;</a:t>
            </a:r>
          </a:p>
          <a:p>
            <a:pPr marL="748345" lvl="1" indent="-204094">
              <a:spcBef>
                <a:spcPts val="0"/>
              </a:spcBef>
              <a:buClr>
                <a:schemeClr val="tx1">
                  <a:lumMod val="50000"/>
                  <a:lumOff val="50000"/>
                </a:schemeClr>
              </a:buClr>
              <a:buFont typeface="Wingdings" pitchFamily="2" charset="2"/>
              <a:buChar char="§"/>
            </a:pPr>
            <a:r>
              <a:rPr lang="ru-RU" sz="1000" dirty="0">
                <a:solidFill>
                  <a:schemeClr val="tx1">
                    <a:lumMod val="95000"/>
                    <a:lumOff val="5000"/>
                  </a:schemeClr>
                </a:solidFill>
                <a:latin typeface="+mj-lt"/>
              </a:rPr>
              <a:t>способность увеличивать предложение продукции в зарубежных юрисдикциях.</a:t>
            </a:r>
          </a:p>
          <a:p>
            <a:pPr marL="204094" indent="-204094" algn="l">
              <a:spcBef>
                <a:spcPts val="0"/>
              </a:spcBef>
              <a:buClr>
                <a:schemeClr val="tx1">
                  <a:lumMod val="50000"/>
                  <a:lumOff val="50000"/>
                </a:schemeClr>
              </a:buClr>
              <a:buFont typeface="Wingdings" pitchFamily="2" charset="2"/>
              <a:buChar char="§"/>
            </a:pPr>
            <a:r>
              <a:rPr lang="ru-RU" sz="1000" dirty="0">
                <a:solidFill>
                  <a:schemeClr val="tx1">
                    <a:lumMod val="95000"/>
                    <a:lumOff val="5000"/>
                  </a:schemeClr>
                </a:solidFill>
                <a:latin typeface="+mj-lt"/>
              </a:rPr>
              <a:t>Прогнозные заявления делаются только на дату настоящей презентации, и мы точно отрицаем наличие любых обязательств по обновлению или пересмотру прогнозных заявлений в настоящей презентации в связи с изменениями наших ожиданий, или перемен в условиях или обстоятельствах, на которых основаны эти прогнозные заявления. </a:t>
            </a:r>
          </a:p>
        </p:txBody>
      </p:sp>
      <p:sp>
        <p:nvSpPr>
          <p:cNvPr id="2" name="Номер слайда 1"/>
          <p:cNvSpPr>
            <a:spLocks noGrp="1"/>
          </p:cNvSpPr>
          <p:nvPr>
            <p:ph type="sldNum" sz="quarter" idx="12"/>
          </p:nvPr>
        </p:nvSpPr>
        <p:spPr/>
        <p:txBody>
          <a:bodyPr/>
          <a:lstStyle/>
          <a:p>
            <a:fld id="{B9E2B10B-2B5B-4D21-B621-3C15B0884A5E}" type="slidenum">
              <a:rPr lang="ru-RU" smtClean="0"/>
              <a:pPr/>
              <a:t>12</a:t>
            </a:fld>
            <a:endParaRPr lang="ru-RU"/>
          </a:p>
        </p:txBody>
      </p:sp>
    </p:spTree>
    <p:extLst>
      <p:ext uri="{BB962C8B-B14F-4D97-AF65-F5344CB8AC3E}">
        <p14:creationId xmlns:p14="http://schemas.microsoft.com/office/powerpoint/2010/main" val="3844412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9E2B10B-2B5B-4D21-B621-3C15B0884A5E}" type="slidenum">
              <a:rPr lang="ru-RU" smtClean="0"/>
              <a:pPr/>
              <a:t>2</a:t>
            </a:fld>
            <a:endParaRPr lang="ru-RU"/>
          </a:p>
        </p:txBody>
      </p:sp>
      <p:sp>
        <p:nvSpPr>
          <p:cNvPr id="3" name="Заголовок 2"/>
          <p:cNvSpPr>
            <a:spLocks noGrp="1"/>
          </p:cNvSpPr>
          <p:nvPr>
            <p:ph type="title"/>
          </p:nvPr>
        </p:nvSpPr>
        <p:spPr>
          <a:xfrm>
            <a:off x="982638" y="189434"/>
            <a:ext cx="10631838" cy="1123200"/>
          </a:xfrm>
        </p:spPr>
        <p:txBody>
          <a:bodyPr/>
          <a:lstStyle/>
          <a:p>
            <a:r>
              <a:rPr lang="ru-RU" dirty="0" smtClean="0"/>
              <a:t>Создание </a:t>
            </a:r>
            <a:r>
              <a:rPr lang="en-US" dirty="0" smtClean="0"/>
              <a:t>RTCH</a:t>
            </a:r>
            <a:endParaRPr lang="ru-RU" dirty="0"/>
          </a:p>
        </p:txBody>
      </p:sp>
      <p:sp>
        <p:nvSpPr>
          <p:cNvPr id="9" name="Прямоугольник 22"/>
          <p:cNvSpPr/>
          <p:nvPr/>
        </p:nvSpPr>
        <p:spPr>
          <a:xfrm>
            <a:off x="1198662" y="3933850"/>
            <a:ext cx="10585176" cy="1440160"/>
          </a:xfrm>
          <a:prstGeom prst="rect">
            <a:avLst/>
          </a:prstGeom>
          <a:noFill/>
          <a:ln w="25400" cap="flat" cmpd="sng" algn="ctr">
            <a:solidFill>
              <a:srgbClr val="C00000"/>
            </a:solidFill>
            <a:prstDash val="solid"/>
          </a:ln>
          <a:effectLst/>
        </p:spPr>
        <p:txBody>
          <a:bodyPr tIns="0" rtlCol="0" anchor="ctr"/>
          <a:lstStyle/>
          <a:p>
            <a:pPr algn="ctr">
              <a:lnSpc>
                <a:spcPts val="3300"/>
              </a:lnSpc>
              <a:defRPr/>
            </a:pPr>
            <a:r>
              <a:rPr lang="ru-RU" kern="0" dirty="0"/>
              <a:t>ВОЗНИКЛА НЕОБХОДИМОСТЬ И ВОЗМОЖНОСТЬ БОЛЕЕ ТЕСНО РАБОТАТЬ </a:t>
            </a:r>
            <a:r>
              <a:rPr lang="ru-RU" kern="0" dirty="0" smtClean="0"/>
              <a:t>С ТЕХНОЛОГИЧЕСКИМ СООБЩЕСТВОМ УЧАСТНИКОВ </a:t>
            </a:r>
            <a:r>
              <a:rPr lang="ru-RU" kern="0" smtClean="0"/>
              <a:t>SWIFT </a:t>
            </a:r>
            <a:endParaRPr lang="ru-RU" kern="0" smtClean="0"/>
          </a:p>
          <a:p>
            <a:pPr algn="ctr">
              <a:lnSpc>
                <a:spcPts val="3300"/>
              </a:lnSpc>
              <a:defRPr/>
            </a:pPr>
            <a:r>
              <a:rPr lang="ru-RU" kern="0" smtClean="0"/>
              <a:t>В </a:t>
            </a:r>
            <a:r>
              <a:rPr lang="ru-RU" kern="0" dirty="0" smtClean="0"/>
              <a:t>РОССИИ – </a:t>
            </a:r>
            <a:r>
              <a:rPr lang="ru-RU" b="1" kern="0" dirty="0" smtClean="0"/>
              <a:t>СОЗДАН RTCH</a:t>
            </a:r>
            <a:endParaRPr lang="ru-RU" b="1" kern="0" dirty="0"/>
          </a:p>
        </p:txBody>
      </p:sp>
      <p:sp>
        <p:nvSpPr>
          <p:cNvPr id="14" name="Стрелка вниз 28"/>
          <p:cNvSpPr/>
          <p:nvPr/>
        </p:nvSpPr>
        <p:spPr>
          <a:xfrm>
            <a:off x="4562898" y="2997745"/>
            <a:ext cx="3863726" cy="648071"/>
          </a:xfrm>
          <a:prstGeom prst="downArrow">
            <a:avLst>
              <a:gd name="adj1" fmla="val 50000"/>
              <a:gd name="adj2" fmla="val 85268"/>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662" b="0" i="0" u="none" strike="noStrike" kern="0" cap="none" spc="0" normalizeH="0" baseline="0" noProof="0">
              <a:ln>
                <a:noFill/>
              </a:ln>
              <a:solidFill>
                <a:prstClr val="white"/>
              </a:solidFill>
              <a:effectLst/>
              <a:uLnTx/>
              <a:uFillTx/>
              <a:ea typeface="+mn-ea"/>
              <a:cs typeface="+mn-cs"/>
            </a:endParaRPr>
          </a:p>
        </p:txBody>
      </p:sp>
      <p:sp>
        <p:nvSpPr>
          <p:cNvPr id="15" name="Прямоугольник 14"/>
          <p:cNvSpPr/>
          <p:nvPr/>
        </p:nvSpPr>
        <p:spPr>
          <a:xfrm>
            <a:off x="3901870" y="765498"/>
            <a:ext cx="2451766" cy="1944216"/>
          </a:xfrm>
          <a:prstGeom prst="rect">
            <a:avLst/>
          </a:prstGeom>
          <a:solidFill>
            <a:srgbClr val="9F0D25"/>
          </a:solidFill>
          <a:ln w="25400" cap="flat" cmpd="sng" algn="ctr">
            <a:solidFill>
              <a:sysClr val="window" lastClr="FFFFFF"/>
            </a:solidFill>
            <a:prstDash val="solid"/>
          </a:ln>
          <a:effectLst/>
        </p:spPr>
        <p:txBody>
          <a:bodyPr lIns="72000" rIns="36000" rtlCol="0" anchor="t"/>
          <a:lstStyle/>
          <a:p>
            <a:pPr>
              <a:lnSpc>
                <a:spcPts val="2400"/>
              </a:lnSpc>
            </a:pPr>
            <a:r>
              <a:rPr lang="ru-RU" sz="1600" kern="0" dirty="0">
                <a:solidFill>
                  <a:schemeClr val="bg1"/>
                </a:solidFill>
              </a:rPr>
              <a:t>РОССВИФТ занимает </a:t>
            </a:r>
            <a:r>
              <a:rPr lang="ru-RU" b="1" kern="0" dirty="0">
                <a:solidFill>
                  <a:schemeClr val="bg1"/>
                </a:solidFill>
              </a:rPr>
              <a:t>№1 место</a:t>
            </a:r>
            <a:r>
              <a:rPr lang="ru-RU" kern="0" dirty="0">
                <a:solidFill>
                  <a:schemeClr val="bg1"/>
                </a:solidFill>
              </a:rPr>
              <a:t> </a:t>
            </a:r>
            <a:r>
              <a:rPr lang="ru-RU" sz="1600" kern="0" dirty="0">
                <a:solidFill>
                  <a:schemeClr val="bg1"/>
                </a:solidFill>
              </a:rPr>
              <a:t>среди ассоциаций пользователей в мире по количеству участников</a:t>
            </a:r>
          </a:p>
        </p:txBody>
      </p:sp>
      <p:sp>
        <p:nvSpPr>
          <p:cNvPr id="17" name="Прямоугольник 16"/>
          <p:cNvSpPr/>
          <p:nvPr/>
        </p:nvSpPr>
        <p:spPr>
          <a:xfrm>
            <a:off x="1198662" y="765498"/>
            <a:ext cx="2451600" cy="1944216"/>
          </a:xfrm>
          <a:prstGeom prst="rect">
            <a:avLst/>
          </a:prstGeom>
          <a:solidFill>
            <a:srgbClr val="9F0D25"/>
          </a:solidFill>
          <a:ln w="25400" cap="flat" cmpd="sng" algn="ctr">
            <a:solidFill>
              <a:sysClr val="window" lastClr="FFFFFF"/>
            </a:solidFill>
            <a:prstDash val="solid"/>
          </a:ln>
          <a:effectLst/>
        </p:spPr>
        <p:txBody>
          <a:bodyPr lIns="72000" rIns="36000" rtlCol="0" anchor="t"/>
          <a:lstStyle/>
          <a:p>
            <a:pPr>
              <a:lnSpc>
                <a:spcPts val="2400"/>
              </a:lnSpc>
            </a:pPr>
            <a:r>
              <a:rPr lang="ru-RU" sz="1600" kern="0" dirty="0">
                <a:solidFill>
                  <a:schemeClr val="bg1"/>
                </a:solidFill>
              </a:rPr>
              <a:t>Россия находится </a:t>
            </a:r>
            <a:r>
              <a:rPr lang="ru-RU" sz="1600" b="1" kern="0" dirty="0">
                <a:solidFill>
                  <a:schemeClr val="bg1"/>
                </a:solidFill>
              </a:rPr>
              <a:t>на</a:t>
            </a:r>
            <a:r>
              <a:rPr lang="ru-RU" sz="1600" kern="0" dirty="0">
                <a:solidFill>
                  <a:schemeClr val="bg1"/>
                </a:solidFill>
              </a:rPr>
              <a:t> </a:t>
            </a:r>
            <a:r>
              <a:rPr lang="ru-RU" b="1" kern="0" dirty="0">
                <a:solidFill>
                  <a:schemeClr val="bg1"/>
                </a:solidFill>
              </a:rPr>
              <a:t>№2</a:t>
            </a:r>
            <a:r>
              <a:rPr lang="ru-RU" sz="1600" b="1" kern="0" dirty="0">
                <a:solidFill>
                  <a:schemeClr val="bg1"/>
                </a:solidFill>
              </a:rPr>
              <a:t> </a:t>
            </a:r>
            <a:r>
              <a:rPr lang="ru-RU" b="1" kern="0" dirty="0">
                <a:solidFill>
                  <a:schemeClr val="bg1"/>
                </a:solidFill>
              </a:rPr>
              <a:t>месте</a:t>
            </a:r>
            <a:r>
              <a:rPr lang="ru-RU" sz="1600" b="1" kern="0" dirty="0">
                <a:solidFill>
                  <a:schemeClr val="bg1"/>
                </a:solidFill>
              </a:rPr>
              <a:t> </a:t>
            </a:r>
            <a:endParaRPr lang="ru-RU" sz="1600" b="1" kern="0" dirty="0" smtClean="0">
              <a:solidFill>
                <a:schemeClr val="bg1"/>
              </a:solidFill>
            </a:endParaRPr>
          </a:p>
          <a:p>
            <a:pPr>
              <a:lnSpc>
                <a:spcPts val="2200"/>
              </a:lnSpc>
            </a:pPr>
            <a:r>
              <a:rPr lang="ru-RU" sz="1600" kern="0" dirty="0" smtClean="0">
                <a:solidFill>
                  <a:schemeClr val="bg1"/>
                </a:solidFill>
              </a:rPr>
              <a:t>по </a:t>
            </a:r>
            <a:r>
              <a:rPr lang="ru-RU" sz="1600" kern="0" dirty="0">
                <a:solidFill>
                  <a:schemeClr val="bg1"/>
                </a:solidFill>
              </a:rPr>
              <a:t>количеству участников SWIFT</a:t>
            </a:r>
          </a:p>
        </p:txBody>
      </p:sp>
      <p:sp>
        <p:nvSpPr>
          <p:cNvPr id="18" name="Прямоугольник 17"/>
          <p:cNvSpPr/>
          <p:nvPr/>
        </p:nvSpPr>
        <p:spPr>
          <a:xfrm>
            <a:off x="6608990" y="765498"/>
            <a:ext cx="2451600" cy="1944216"/>
          </a:xfrm>
          <a:prstGeom prst="rect">
            <a:avLst/>
          </a:prstGeom>
          <a:solidFill>
            <a:srgbClr val="9F0D25"/>
          </a:solidFill>
          <a:ln w="25400" cap="flat" cmpd="sng" algn="ctr">
            <a:solidFill>
              <a:sysClr val="window" lastClr="FFFFFF"/>
            </a:solidFill>
            <a:prstDash val="solid"/>
          </a:ln>
          <a:effectLst/>
        </p:spPr>
        <p:txBody>
          <a:bodyPr lIns="72000" rIns="36000" rtlCol="0" anchor="t"/>
          <a:lstStyle/>
          <a:p>
            <a:pPr>
              <a:lnSpc>
                <a:spcPts val="2400"/>
              </a:lnSpc>
            </a:pPr>
            <a:r>
              <a:rPr lang="ru-RU" sz="1200" kern="0" dirty="0">
                <a:solidFill>
                  <a:schemeClr val="bg1"/>
                </a:solidFill>
              </a:rPr>
              <a:t>В 2015г. Россия в лице </a:t>
            </a:r>
            <a:endParaRPr lang="ru-RU" sz="1200" kern="0" dirty="0" smtClean="0">
              <a:solidFill>
                <a:schemeClr val="bg1"/>
              </a:solidFill>
            </a:endParaRPr>
          </a:p>
          <a:p>
            <a:pPr>
              <a:lnSpc>
                <a:spcPts val="2400"/>
              </a:lnSpc>
            </a:pPr>
            <a:r>
              <a:rPr lang="ru-RU" sz="1200" kern="0" dirty="0" err="1" smtClean="0">
                <a:solidFill>
                  <a:schemeClr val="bg1"/>
                </a:solidFill>
              </a:rPr>
              <a:t>Астанина</a:t>
            </a:r>
            <a:r>
              <a:rPr lang="ru-RU" sz="1200" kern="0" dirty="0" smtClean="0">
                <a:solidFill>
                  <a:schemeClr val="bg1"/>
                </a:solidFill>
              </a:rPr>
              <a:t> </a:t>
            </a:r>
            <a:r>
              <a:rPr lang="ru-RU" sz="1200" kern="0" dirty="0">
                <a:solidFill>
                  <a:schemeClr val="bg1"/>
                </a:solidFill>
              </a:rPr>
              <a:t>Э.В., Председателя Правления Национального расчетного депозитария (НРД),  </a:t>
            </a:r>
            <a:r>
              <a:rPr lang="ru-RU" sz="1600" b="1" kern="0" dirty="0">
                <a:solidFill>
                  <a:schemeClr val="bg1"/>
                </a:solidFill>
              </a:rPr>
              <a:t>вошла</a:t>
            </a:r>
            <a:r>
              <a:rPr lang="ru-RU" sz="1600" kern="0" dirty="0">
                <a:solidFill>
                  <a:schemeClr val="bg1"/>
                </a:solidFill>
              </a:rPr>
              <a:t> </a:t>
            </a:r>
            <a:r>
              <a:rPr lang="ru-RU" sz="1600" b="1" kern="0" dirty="0">
                <a:solidFill>
                  <a:schemeClr val="bg1"/>
                </a:solidFill>
              </a:rPr>
              <a:t>в совет директоров SWIFT</a:t>
            </a:r>
          </a:p>
          <a:p>
            <a:pPr>
              <a:lnSpc>
                <a:spcPts val="2400"/>
              </a:lnSpc>
            </a:pPr>
            <a:r>
              <a:rPr lang="ru-RU" sz="1200" kern="0" dirty="0">
                <a:solidFill>
                  <a:schemeClr val="bg1"/>
                </a:solidFill>
              </a:rPr>
              <a:t>И</a:t>
            </a:r>
          </a:p>
        </p:txBody>
      </p:sp>
      <p:sp>
        <p:nvSpPr>
          <p:cNvPr id="19" name="Прямоугольник 26"/>
          <p:cNvSpPr/>
          <p:nvPr/>
        </p:nvSpPr>
        <p:spPr>
          <a:xfrm>
            <a:off x="9332238" y="765498"/>
            <a:ext cx="2451600" cy="1944216"/>
          </a:xfrm>
          <a:prstGeom prst="rect">
            <a:avLst/>
          </a:prstGeom>
          <a:solidFill>
            <a:srgbClr val="9F0D25"/>
          </a:solidFill>
          <a:ln w="25400" cap="flat" cmpd="sng" algn="ctr">
            <a:solidFill>
              <a:sysClr val="window" lastClr="FFFFFF"/>
            </a:solidFill>
            <a:prstDash val="solid"/>
          </a:ln>
          <a:effectLst/>
        </p:spPr>
        <p:txBody>
          <a:bodyPr lIns="72000" rIns="36000" rtlCol="0" anchor="t"/>
          <a:lstStyle/>
          <a:p>
            <a:pPr>
              <a:lnSpc>
                <a:spcPts val="2400"/>
              </a:lnSpc>
            </a:pPr>
            <a:r>
              <a:rPr lang="ru-RU" sz="1200" kern="0" dirty="0">
                <a:solidFill>
                  <a:schemeClr val="bg1"/>
                </a:solidFill>
              </a:rPr>
              <a:t>Одним из драйверов развития финансового рынка стали </a:t>
            </a:r>
            <a:r>
              <a:rPr lang="ru-RU" sz="1600" b="1" kern="0" dirty="0">
                <a:solidFill>
                  <a:schemeClr val="bg1"/>
                </a:solidFill>
              </a:rPr>
              <a:t>технологии</a:t>
            </a:r>
            <a:endParaRPr lang="ru-RU" sz="1200" b="1" kern="0" dirty="0">
              <a:solidFill>
                <a:schemeClr val="bg1"/>
              </a:solidFill>
            </a:endParaRPr>
          </a:p>
        </p:txBody>
      </p:sp>
    </p:spTree>
    <p:extLst>
      <p:ext uri="{BB962C8B-B14F-4D97-AF65-F5344CB8AC3E}">
        <p14:creationId xmlns:p14="http://schemas.microsoft.com/office/powerpoint/2010/main" val="1694062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472132" y="6310114"/>
            <a:ext cx="360000" cy="360083"/>
          </a:xfrm>
        </p:spPr>
        <p:txBody>
          <a:bodyPr/>
          <a:lstStyle/>
          <a:p>
            <a:fld id="{B9E2B10B-2B5B-4D21-B621-3C15B0884A5E}" type="slidenum">
              <a:rPr lang="ru-RU" smtClean="0"/>
              <a:pPr/>
              <a:t>3</a:t>
            </a:fld>
            <a:endParaRPr lang="ru-RU"/>
          </a:p>
        </p:txBody>
      </p:sp>
      <p:sp>
        <p:nvSpPr>
          <p:cNvPr id="9" name="Прямоугольник 8"/>
          <p:cNvSpPr/>
          <p:nvPr/>
        </p:nvSpPr>
        <p:spPr>
          <a:xfrm>
            <a:off x="1021612" y="1917626"/>
            <a:ext cx="10810520" cy="980846"/>
          </a:xfrm>
          <a:prstGeom prst="rect">
            <a:avLst/>
          </a:prstGeom>
        </p:spPr>
        <p:txBody>
          <a:bodyPr wrap="square">
            <a:spAutoFit/>
          </a:bodyPr>
          <a:lstStyle/>
          <a:p>
            <a:pPr algn="just">
              <a:lnSpc>
                <a:spcPts val="2400"/>
              </a:lnSpc>
            </a:pPr>
            <a:r>
              <a:rPr lang="ru-RU" sz="1600" dirty="0"/>
              <a:t>Рабочая группа по техническим аспектам использования SWIFT является </a:t>
            </a:r>
            <a:r>
              <a:rPr lang="ru-RU" sz="1600" b="1" dirty="0"/>
              <a:t>объединением</a:t>
            </a:r>
            <a:r>
              <a:rPr lang="ru-RU" sz="1600" dirty="0"/>
              <a:t> </a:t>
            </a:r>
            <a:r>
              <a:rPr lang="ru-RU" sz="1600" b="1" dirty="0"/>
              <a:t>участников российского финансового рынка</a:t>
            </a:r>
            <a:r>
              <a:rPr lang="ru-RU" sz="1600" dirty="0"/>
              <a:t>. Она организована с целью выявления, обсуждения и решения проблем, связанных с техническими аспектами использования SWIFT в Российской Федерации. </a:t>
            </a:r>
            <a:endParaRPr lang="ru-RU" sz="1600" dirty="0" smtClean="0"/>
          </a:p>
        </p:txBody>
      </p:sp>
      <p:sp>
        <p:nvSpPr>
          <p:cNvPr id="11" name="Прямоугольник 10"/>
          <p:cNvSpPr/>
          <p:nvPr/>
        </p:nvSpPr>
        <p:spPr>
          <a:xfrm>
            <a:off x="1021612" y="1125434"/>
            <a:ext cx="10839704" cy="673069"/>
          </a:xfrm>
          <a:prstGeom prst="rect">
            <a:avLst/>
          </a:prstGeom>
          <a:solidFill>
            <a:srgbClr val="C81030"/>
          </a:solidFill>
        </p:spPr>
        <p:txBody>
          <a:bodyPr wrap="square">
            <a:spAutoFit/>
          </a:bodyPr>
          <a:lstStyle/>
          <a:p>
            <a:pPr algn="just">
              <a:lnSpc>
                <a:spcPts val="2400"/>
              </a:lnSpc>
            </a:pPr>
            <a:r>
              <a:rPr lang="ru-RU" sz="1600" dirty="0" smtClean="0">
                <a:solidFill>
                  <a:schemeClr val="bg1"/>
                </a:solidFill>
              </a:rPr>
              <a:t>В  СООТВЕТСТВИИ С МЕЖДУНАРОДНОЙ ПРАКТИКОЙ, В РОССИИ В 2015 ГОДУ СОЗДАНА РАБОЧАЯ ГРУППА ПО ТЕХНИЧЕСКИМ АСПЕКТАМ ИСПОЛЬЗОВАНИЯ SWIFT (</a:t>
            </a:r>
            <a:r>
              <a:rPr lang="ru-RU" sz="1600" b="1" dirty="0" smtClean="0">
                <a:solidFill>
                  <a:schemeClr val="bg1"/>
                </a:solidFill>
              </a:rPr>
              <a:t>RUSSIAN TECHNICAL CONSULTATION HUB – RTCH</a:t>
            </a:r>
            <a:r>
              <a:rPr lang="ru-RU" sz="1600" dirty="0" smtClean="0">
                <a:solidFill>
                  <a:schemeClr val="bg1"/>
                </a:solidFill>
              </a:rPr>
              <a:t>).</a:t>
            </a:r>
            <a:endParaRPr lang="ru-RU" sz="1600" dirty="0">
              <a:solidFill>
                <a:schemeClr val="bg1"/>
              </a:solidFill>
            </a:endParaRPr>
          </a:p>
        </p:txBody>
      </p:sp>
      <p:sp>
        <p:nvSpPr>
          <p:cNvPr id="14" name="Заголовок 2"/>
          <p:cNvSpPr>
            <a:spLocks noGrp="1"/>
          </p:cNvSpPr>
          <p:nvPr>
            <p:ph type="title"/>
          </p:nvPr>
        </p:nvSpPr>
        <p:spPr>
          <a:xfrm>
            <a:off x="977410" y="117426"/>
            <a:ext cx="10631838" cy="1123200"/>
          </a:xfrm>
        </p:spPr>
        <p:txBody>
          <a:bodyPr/>
          <a:lstStyle/>
          <a:p>
            <a:r>
              <a:rPr lang="ru-RU" dirty="0" smtClean="0"/>
              <a:t>РАБОЧАЯ Группа по техническим аспектам использования </a:t>
            </a:r>
            <a:r>
              <a:rPr lang="en-US" dirty="0" smtClean="0"/>
              <a:t>SWIFT</a:t>
            </a:r>
            <a:r>
              <a:rPr lang="ru-RU" dirty="0" smtClean="0"/>
              <a:t> (</a:t>
            </a:r>
            <a:r>
              <a:rPr lang="ru-RU" sz="2800" dirty="0" smtClean="0"/>
              <a:t>RTCH)</a:t>
            </a:r>
            <a:endParaRPr lang="ru-RU" dirty="0"/>
          </a:p>
        </p:txBody>
      </p:sp>
      <p:sp>
        <p:nvSpPr>
          <p:cNvPr id="10" name="Прямоугольник 9"/>
          <p:cNvSpPr/>
          <p:nvPr/>
        </p:nvSpPr>
        <p:spPr>
          <a:xfrm>
            <a:off x="1064478" y="3231461"/>
            <a:ext cx="10890062" cy="338554"/>
          </a:xfrm>
          <a:prstGeom prst="rect">
            <a:avLst/>
          </a:prstGeom>
          <a:solidFill>
            <a:schemeClr val="bg1">
              <a:lumMod val="95000"/>
            </a:schemeClr>
          </a:solidFill>
        </p:spPr>
        <p:txBody>
          <a:bodyPr wrap="square">
            <a:spAutoFit/>
          </a:bodyPr>
          <a:lstStyle/>
          <a:p>
            <a:r>
              <a:rPr lang="ru-RU" sz="1600" b="1" dirty="0" smtClean="0"/>
              <a:t>ОСНОВНЫЕ ЗАДАЧИ РАБОЧЕЙ ГРУППЫ</a:t>
            </a:r>
            <a:endParaRPr lang="ru-RU" sz="1600" b="1" dirty="0"/>
          </a:p>
        </p:txBody>
      </p:sp>
      <p:sp>
        <p:nvSpPr>
          <p:cNvPr id="19" name="Прямоугольник 18"/>
          <p:cNvSpPr/>
          <p:nvPr/>
        </p:nvSpPr>
        <p:spPr>
          <a:xfrm>
            <a:off x="1064478" y="3596610"/>
            <a:ext cx="8357272" cy="2416046"/>
          </a:xfrm>
          <a:prstGeom prst="rect">
            <a:avLst/>
          </a:prstGeom>
        </p:spPr>
        <p:txBody>
          <a:bodyPr wrap="square">
            <a:spAutoFit/>
          </a:bodyPr>
          <a:lstStyle/>
          <a:p>
            <a:pPr marL="285750" indent="-285750">
              <a:buFont typeface="Wingdings" panose="05000000000000000000" pitchFamily="2" charset="2"/>
              <a:buChar char="§"/>
            </a:pPr>
            <a:r>
              <a:rPr lang="ru-RU" sz="1600" dirty="0"/>
              <a:t>К</a:t>
            </a:r>
            <a:r>
              <a:rPr lang="ru-RU" sz="1600" dirty="0" smtClean="0"/>
              <a:t>онсолидация </a:t>
            </a:r>
            <a:r>
              <a:rPr lang="ru-RU" sz="1600" dirty="0"/>
              <a:t>запросов </a:t>
            </a:r>
            <a:r>
              <a:rPr lang="ru-RU" sz="1600" dirty="0" smtClean="0"/>
              <a:t>участников и </a:t>
            </a:r>
            <a:r>
              <a:rPr lang="ru-RU" sz="1600" dirty="0"/>
              <a:t>доведение </a:t>
            </a:r>
            <a:r>
              <a:rPr lang="ru-RU" sz="1600" dirty="0" smtClean="0"/>
              <a:t>их до </a:t>
            </a:r>
            <a:r>
              <a:rPr lang="ru-RU" sz="1600" dirty="0"/>
              <a:t>сведения </a:t>
            </a:r>
            <a:r>
              <a:rPr lang="ru-RU" sz="1600" dirty="0" smtClean="0"/>
              <a:t>SWIFT</a:t>
            </a:r>
          </a:p>
          <a:p>
            <a:pPr marL="285750" indent="-285750">
              <a:buFont typeface="Wingdings" panose="05000000000000000000" pitchFamily="2" charset="2"/>
              <a:buChar char="§"/>
            </a:pPr>
            <a:endParaRPr lang="ru-RU" sz="700" dirty="0" smtClean="0"/>
          </a:p>
          <a:p>
            <a:pPr marL="285750" indent="-285750">
              <a:buFont typeface="Wingdings" panose="05000000000000000000" pitchFamily="2" charset="2"/>
              <a:buChar char="§"/>
            </a:pPr>
            <a:endParaRPr lang="ru-RU" sz="200" dirty="0"/>
          </a:p>
          <a:p>
            <a:pPr marL="285750" indent="-285750">
              <a:buFont typeface="Wingdings" panose="05000000000000000000" pitchFamily="2" charset="2"/>
              <a:buChar char="§"/>
            </a:pPr>
            <a:r>
              <a:rPr lang="ru-RU" sz="1600" dirty="0" smtClean="0">
                <a:sym typeface="Wingdings 3"/>
              </a:rPr>
              <a:t>Р</a:t>
            </a:r>
            <a:r>
              <a:rPr lang="ru-RU" sz="1600" dirty="0" smtClean="0"/>
              <a:t>азработка рекомендаций для участников</a:t>
            </a:r>
          </a:p>
          <a:p>
            <a:pPr marL="285750" indent="-285750">
              <a:buFont typeface="Wingdings" panose="05000000000000000000" pitchFamily="2" charset="2"/>
              <a:buChar char="§"/>
            </a:pPr>
            <a:endParaRPr lang="ru-RU" sz="700" dirty="0" smtClean="0"/>
          </a:p>
          <a:p>
            <a:pPr marL="285750" indent="-285750">
              <a:buFont typeface="Wingdings" panose="05000000000000000000" pitchFamily="2" charset="2"/>
              <a:buChar char="§"/>
            </a:pPr>
            <a:r>
              <a:rPr lang="ru-RU" sz="1600" dirty="0" smtClean="0"/>
              <a:t>Организация </a:t>
            </a:r>
            <a:r>
              <a:rPr lang="ru-RU" sz="1600" dirty="0"/>
              <a:t>взаимодействия между участниками </a:t>
            </a:r>
            <a:r>
              <a:rPr lang="ru-RU" sz="1600" dirty="0" smtClean="0"/>
              <a:t>финансового </a:t>
            </a:r>
            <a:r>
              <a:rPr lang="ru-RU" sz="1600" dirty="0"/>
              <a:t>рынка в рамках основной цели </a:t>
            </a:r>
            <a:r>
              <a:rPr lang="ru-RU" sz="1600" dirty="0" smtClean="0"/>
              <a:t>Рабочей группы</a:t>
            </a:r>
          </a:p>
          <a:p>
            <a:pPr marL="285750" indent="-285750">
              <a:buFont typeface="Wingdings" panose="05000000000000000000" pitchFamily="2" charset="2"/>
              <a:buChar char="§"/>
            </a:pPr>
            <a:endParaRPr lang="ru-RU" sz="700" dirty="0"/>
          </a:p>
          <a:p>
            <a:pPr marL="285750" indent="-285750" algn="just">
              <a:buFont typeface="Wingdings" panose="05000000000000000000" pitchFamily="2" charset="2"/>
              <a:buChar char="§"/>
            </a:pPr>
            <a:r>
              <a:rPr lang="ru-RU" sz="1600" dirty="0" smtClean="0"/>
              <a:t>Доведение </a:t>
            </a:r>
            <a:r>
              <a:rPr lang="ru-RU" sz="1600" dirty="0"/>
              <a:t>до российских пользователей </a:t>
            </a:r>
            <a:r>
              <a:rPr lang="ru-RU" sz="1600" dirty="0" smtClean="0"/>
              <a:t>SWIFT информации </a:t>
            </a:r>
            <a:r>
              <a:rPr lang="ru-RU" sz="1600" dirty="0"/>
              <a:t>о принятых решениях и о </a:t>
            </a:r>
            <a:r>
              <a:rPr lang="ru-RU" sz="1600" dirty="0" smtClean="0"/>
              <a:t>полученных </a:t>
            </a:r>
            <a:r>
              <a:rPr lang="ru-RU" sz="1600" dirty="0"/>
              <a:t>рекомендациях </a:t>
            </a:r>
            <a:r>
              <a:rPr lang="ru-RU" sz="1600" dirty="0" smtClean="0"/>
              <a:t>SWIFT</a:t>
            </a:r>
          </a:p>
          <a:p>
            <a:pPr marL="285750" indent="-285750" algn="just">
              <a:buFont typeface="Wingdings" panose="05000000000000000000" pitchFamily="2" charset="2"/>
              <a:buChar char="§"/>
            </a:pPr>
            <a:endParaRPr lang="ru-RU" sz="700" dirty="0" smtClean="0"/>
          </a:p>
          <a:p>
            <a:pPr marL="285750" indent="-285750" algn="just">
              <a:buFont typeface="Wingdings" panose="05000000000000000000" pitchFamily="2" charset="2"/>
              <a:buChar char="§"/>
            </a:pPr>
            <a:r>
              <a:rPr lang="ru-RU" sz="1600" dirty="0" smtClean="0"/>
              <a:t>Частота сбора – 1 раз/квартал</a:t>
            </a:r>
            <a:endParaRPr lang="ru-RU" sz="1600" dirty="0"/>
          </a:p>
          <a:p>
            <a:endParaRPr lang="ru-RU" sz="900" dirty="0"/>
          </a:p>
        </p:txBody>
      </p:sp>
    </p:spTree>
    <p:extLst>
      <p:ext uri="{BB962C8B-B14F-4D97-AF65-F5344CB8AC3E}">
        <p14:creationId xmlns:p14="http://schemas.microsoft.com/office/powerpoint/2010/main" val="34110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51217" y="6349674"/>
            <a:ext cx="360000" cy="360083"/>
          </a:xfrm>
        </p:spPr>
        <p:txBody>
          <a:bodyPr/>
          <a:lstStyle/>
          <a:p>
            <a:fld id="{B9E2B10B-2B5B-4D21-B621-3C15B0884A5E}" type="slidenum">
              <a:rPr lang="ru-RU" smtClean="0"/>
              <a:pPr/>
              <a:t>4</a:t>
            </a:fld>
            <a:endParaRPr lang="ru-RU"/>
          </a:p>
        </p:txBody>
      </p:sp>
      <p:sp>
        <p:nvSpPr>
          <p:cNvPr id="13" name="Прямоугольник 12"/>
          <p:cNvSpPr/>
          <p:nvPr/>
        </p:nvSpPr>
        <p:spPr>
          <a:xfrm>
            <a:off x="981460" y="131252"/>
            <a:ext cx="10895775" cy="432048"/>
          </a:xfrm>
          <a:prstGeom prst="rect">
            <a:avLst/>
          </a:prstGeom>
        </p:spPr>
        <p:txBody>
          <a:bodyPr vert="horz" lIns="121917" tIns="60958" rIns="121917" bIns="60958" rtlCol="0" anchor="t" anchorCtr="0">
            <a:noAutofit/>
          </a:bodyPr>
          <a:lstStyle/>
          <a:p>
            <a:pPr>
              <a:spcBef>
                <a:spcPct val="0"/>
              </a:spcBef>
            </a:pPr>
            <a:r>
              <a:rPr lang="ru-RU" sz="2600" b="1" cap="all" dirty="0">
                <a:solidFill>
                  <a:schemeClr val="tx1"/>
                </a:solidFill>
                <a:latin typeface="+mj-lt"/>
                <a:ea typeface="Verdana" pitchFamily="34" charset="0"/>
                <a:cs typeface="Verdana" pitchFamily="34" charset="0"/>
              </a:rPr>
              <a:t>ДЕЯТЕЛЬНОСТЬ РАБОЧЕЙ ГРУППЫ </a:t>
            </a:r>
            <a:r>
              <a:rPr lang="ru-RU" sz="2600" b="1" cap="all" dirty="0" smtClean="0">
                <a:solidFill>
                  <a:schemeClr val="tx1"/>
                </a:solidFill>
                <a:latin typeface="+mj-lt"/>
                <a:ea typeface="Verdana" pitchFamily="34" charset="0"/>
                <a:cs typeface="Verdana" pitchFamily="34" charset="0"/>
              </a:rPr>
              <a:t>RTCH</a:t>
            </a:r>
            <a:endParaRPr lang="ru-RU" sz="2600" b="1" cap="all" dirty="0">
              <a:solidFill>
                <a:schemeClr val="tx1"/>
              </a:solidFill>
              <a:latin typeface="+mj-lt"/>
              <a:ea typeface="Verdana" pitchFamily="34" charset="0"/>
              <a:cs typeface="Verdana"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050" y="4581922"/>
            <a:ext cx="3587335" cy="1829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 xmlns:a16="http://schemas.microsoft.com/office/drawing/2014/main" id="{33125378-6113-B343-AF6C-4921842049B4}"/>
              </a:ext>
            </a:extLst>
          </p:cNvPr>
          <p:cNvSpPr txBox="1"/>
          <p:nvPr/>
        </p:nvSpPr>
        <p:spPr>
          <a:xfrm>
            <a:off x="1030100" y="641495"/>
            <a:ext cx="10729741" cy="707886"/>
          </a:xfrm>
          <a:prstGeom prst="rect">
            <a:avLst/>
          </a:prstGeom>
          <a:solidFill>
            <a:srgbClr val="C81030"/>
          </a:solidFill>
        </p:spPr>
        <p:txBody>
          <a:bodyPr wrap="square" rtlCol="0">
            <a:spAutoFit/>
          </a:bodyPr>
          <a:lstStyle/>
          <a:p>
            <a:pPr>
              <a:lnSpc>
                <a:spcPts val="2400"/>
              </a:lnSpc>
            </a:pPr>
            <a:r>
              <a:rPr lang="ru-RU" sz="1600" dirty="0" smtClean="0">
                <a:solidFill>
                  <a:schemeClr val="bg1"/>
                </a:solidFill>
              </a:rPr>
              <a:t>КОМИТЕТ РОССВИФТ ВОЗЛОЖИЛ НА ГРУППУ КООРДИНАЦИЮ ВОПРОСОВ, СВЯЗАННЫХ С ОБЕСПЕЧЕНИЕМ БЕЗОПАСНОСТИ ИНФРАСТРУКТУРЫ SWIFT РОССИЙСКИХ ПОЛЬЗОВАТЕЛЕЙ:</a:t>
            </a:r>
          </a:p>
        </p:txBody>
      </p:sp>
      <p:sp>
        <p:nvSpPr>
          <p:cNvPr id="3" name="Прямоугольник 2"/>
          <p:cNvSpPr/>
          <p:nvPr/>
        </p:nvSpPr>
        <p:spPr>
          <a:xfrm>
            <a:off x="1126654" y="4441818"/>
            <a:ext cx="7056784" cy="980846"/>
          </a:xfrm>
          <a:prstGeom prst="rect">
            <a:avLst/>
          </a:prstGeom>
        </p:spPr>
        <p:txBody>
          <a:bodyPr wrap="square">
            <a:spAutoFit/>
          </a:bodyPr>
          <a:lstStyle/>
          <a:p>
            <a:pPr>
              <a:lnSpc>
                <a:spcPts val="2400"/>
              </a:lnSpc>
            </a:pPr>
            <a:r>
              <a:rPr lang="ru-RU" sz="1600" dirty="0"/>
              <a:t>В сфере постоянного внимания группы находились вопросы перехода на новые версии программного обеспечения SWIFT, интеграции АПК SWIFT с АБС, внедрения новых технологических решений и др.</a:t>
            </a:r>
          </a:p>
        </p:txBody>
      </p:sp>
      <p:sp>
        <p:nvSpPr>
          <p:cNvPr id="5" name="Прямоугольник 4"/>
          <p:cNvSpPr/>
          <p:nvPr/>
        </p:nvSpPr>
        <p:spPr>
          <a:xfrm>
            <a:off x="998078" y="1358262"/>
            <a:ext cx="11001784" cy="2739211"/>
          </a:xfrm>
          <a:prstGeom prst="rect">
            <a:avLst/>
          </a:prstGeom>
        </p:spPr>
        <p:txBody>
          <a:bodyPr wrap="square">
            <a:spAutoFit/>
          </a:bodyPr>
          <a:lstStyle/>
          <a:p>
            <a:pPr marL="288925" indent="-285750">
              <a:buFont typeface="Wingdings" panose="05000000000000000000" pitchFamily="2" charset="2"/>
              <a:buChar char="§"/>
            </a:pPr>
            <a:r>
              <a:rPr lang="ru-RU" sz="1600" dirty="0" smtClean="0"/>
              <a:t>Взаимодействие </a:t>
            </a:r>
            <a:r>
              <a:rPr lang="ru-RU" sz="1600" dirty="0"/>
              <a:t>с Банком России по усилению безопасности российских пользователей SWIFT и  реализации программы CSP</a:t>
            </a:r>
            <a:r>
              <a:rPr lang="ru-RU" sz="1600" dirty="0" smtClean="0"/>
              <a:t>;</a:t>
            </a:r>
          </a:p>
          <a:p>
            <a:pPr marL="288925" indent="-285750">
              <a:buFont typeface="Wingdings" panose="05000000000000000000" pitchFamily="2" charset="2"/>
              <a:buChar char="§"/>
            </a:pPr>
            <a:endParaRPr lang="ru-RU" sz="700" dirty="0"/>
          </a:p>
          <a:p>
            <a:pPr marL="288925" indent="-285750">
              <a:buFont typeface="Wingdings" panose="05000000000000000000" pitchFamily="2" charset="2"/>
              <a:buChar char="§"/>
            </a:pPr>
            <a:r>
              <a:rPr lang="ru-RU" sz="1600" dirty="0" smtClean="0"/>
              <a:t>22 </a:t>
            </a:r>
            <a:r>
              <a:rPr lang="ru-RU" sz="1600" dirty="0"/>
              <a:t>компании  получили аккредитацию SWIFT на оказание содействия пользователям по программе CSP</a:t>
            </a:r>
            <a:r>
              <a:rPr lang="ru-RU" sz="1600" dirty="0" smtClean="0"/>
              <a:t>;</a:t>
            </a:r>
          </a:p>
          <a:p>
            <a:pPr marL="288925" indent="-285750">
              <a:buFont typeface="Wingdings" panose="05000000000000000000" pitchFamily="2" charset="2"/>
              <a:buChar char="§"/>
            </a:pPr>
            <a:endParaRPr lang="ru-RU" sz="700" dirty="0"/>
          </a:p>
          <a:p>
            <a:pPr marL="288925" indent="-285750">
              <a:buFont typeface="Wingdings" panose="05000000000000000000" pitchFamily="2" charset="2"/>
              <a:buChar char="§"/>
            </a:pPr>
            <a:r>
              <a:rPr lang="ru-RU" sz="1600" dirty="0" smtClean="0"/>
              <a:t>Совместно </a:t>
            </a:r>
            <a:r>
              <a:rPr lang="ru-RU" sz="1600" dirty="0"/>
              <a:t>со SWIFT проведены 3 </a:t>
            </a:r>
            <a:r>
              <a:rPr lang="ru-RU" sz="1600" dirty="0" err="1"/>
              <a:t>Roadshow</a:t>
            </a:r>
            <a:r>
              <a:rPr lang="ru-RU" sz="1600" dirty="0"/>
              <a:t> по Программе CSP, 3 </a:t>
            </a:r>
            <a:r>
              <a:rPr lang="ru-RU" sz="1600" dirty="0" err="1"/>
              <a:t>вебинара</a:t>
            </a:r>
            <a:r>
              <a:rPr lang="ru-RU" sz="1600" dirty="0"/>
              <a:t>, специализированный  семинар SWIFT по вопросам безопасности SWIFT «SWIFT </a:t>
            </a:r>
            <a:r>
              <a:rPr lang="ru-RU" sz="1600" dirty="0" err="1"/>
              <a:t>Security</a:t>
            </a:r>
            <a:r>
              <a:rPr lang="ru-RU" sz="1600" dirty="0"/>
              <a:t> </a:t>
            </a:r>
            <a:r>
              <a:rPr lang="ru-RU" sz="1600" dirty="0" err="1"/>
              <a:t>Bootcamp</a:t>
            </a:r>
            <a:r>
              <a:rPr lang="ru-RU" sz="1600" dirty="0" smtClean="0"/>
              <a:t>»;</a:t>
            </a:r>
          </a:p>
          <a:p>
            <a:pPr marL="288925" indent="-285750">
              <a:buFont typeface="Wingdings" panose="05000000000000000000" pitchFamily="2" charset="2"/>
              <a:buChar char="§"/>
            </a:pPr>
            <a:endParaRPr lang="ru-RU" sz="700" dirty="0"/>
          </a:p>
          <a:p>
            <a:pPr marL="288925" indent="-285750">
              <a:buFont typeface="Wingdings" panose="05000000000000000000" pitchFamily="2" charset="2"/>
              <a:buChar char="§"/>
            </a:pPr>
            <a:r>
              <a:rPr lang="ru-RU" sz="1600" dirty="0"/>
              <a:t>П</a:t>
            </a:r>
            <a:r>
              <a:rPr lang="ru-RU" sz="1600" dirty="0" smtClean="0"/>
              <a:t>одготовлен </a:t>
            </a:r>
            <a:r>
              <a:rPr lang="ru-RU" sz="1600" dirty="0"/>
              <a:t>перевод на русский язык документов по CSP:</a:t>
            </a:r>
          </a:p>
          <a:p>
            <a:pPr marL="3175"/>
            <a:r>
              <a:rPr lang="ru-RU" sz="1600" dirty="0"/>
              <a:t> </a:t>
            </a:r>
            <a:r>
              <a:rPr lang="ru-RU" sz="1600" dirty="0" smtClean="0"/>
              <a:t>    - </a:t>
            </a:r>
            <a:r>
              <a:rPr lang="ru-RU" sz="1600" dirty="0"/>
              <a:t>Политика обеспечения безопасности пользователей SWIFT </a:t>
            </a:r>
            <a:r>
              <a:rPr lang="ru-RU" sz="1600" dirty="0" smtClean="0"/>
              <a:t>(</a:t>
            </a:r>
            <a:r>
              <a:rPr lang="ru-RU" sz="1600" dirty="0"/>
              <a:t>SWIFT </a:t>
            </a:r>
            <a:r>
              <a:rPr lang="ru-RU" sz="1600" dirty="0" err="1"/>
              <a:t>Customer</a:t>
            </a:r>
            <a:r>
              <a:rPr lang="ru-RU" sz="1600" dirty="0"/>
              <a:t> </a:t>
            </a:r>
            <a:r>
              <a:rPr lang="ru-RU" sz="1600" dirty="0" err="1"/>
              <a:t>Security</a:t>
            </a:r>
            <a:r>
              <a:rPr lang="ru-RU" sz="1600" dirty="0"/>
              <a:t> </a:t>
            </a:r>
            <a:r>
              <a:rPr lang="ru-RU" sz="1600" dirty="0" err="1"/>
              <a:t>Controls</a:t>
            </a:r>
            <a:r>
              <a:rPr lang="ru-RU" sz="1600" dirty="0"/>
              <a:t> </a:t>
            </a:r>
            <a:r>
              <a:rPr lang="ru-RU" sz="1600" dirty="0" err="1"/>
              <a:t>Policy</a:t>
            </a:r>
            <a:r>
              <a:rPr lang="ru-RU" sz="1600" dirty="0"/>
              <a:t>),</a:t>
            </a:r>
          </a:p>
          <a:p>
            <a:pPr marL="3175"/>
            <a:r>
              <a:rPr lang="ru-RU" sz="1600" dirty="0" smtClean="0"/>
              <a:t>     - Концепция </a:t>
            </a:r>
            <a:r>
              <a:rPr lang="ru-RU" sz="1600" dirty="0"/>
              <a:t>обеспечения безопасности пользователей SWIFT </a:t>
            </a:r>
            <a:r>
              <a:rPr lang="ru-RU" sz="1600" dirty="0" smtClean="0"/>
              <a:t>(</a:t>
            </a:r>
            <a:r>
              <a:rPr lang="ru-RU" sz="1600" dirty="0"/>
              <a:t>SWIFT </a:t>
            </a:r>
            <a:r>
              <a:rPr lang="ru-RU" sz="1600" dirty="0" err="1"/>
              <a:t>Customer</a:t>
            </a:r>
            <a:r>
              <a:rPr lang="ru-RU" sz="1600" dirty="0"/>
              <a:t> </a:t>
            </a:r>
            <a:r>
              <a:rPr lang="ru-RU" sz="1600" dirty="0" err="1"/>
              <a:t>Security</a:t>
            </a:r>
            <a:r>
              <a:rPr lang="ru-RU" sz="1600" dirty="0"/>
              <a:t> </a:t>
            </a:r>
            <a:r>
              <a:rPr lang="ru-RU" sz="1600" dirty="0" err="1"/>
              <a:t>Controls</a:t>
            </a:r>
            <a:r>
              <a:rPr lang="ru-RU" sz="1600" dirty="0"/>
              <a:t> </a:t>
            </a:r>
            <a:r>
              <a:rPr lang="ru-RU" sz="1600" dirty="0" err="1"/>
              <a:t>Framework</a:t>
            </a:r>
            <a:r>
              <a:rPr lang="ru-RU" sz="1600" dirty="0" smtClean="0"/>
              <a:t>);</a:t>
            </a:r>
          </a:p>
          <a:p>
            <a:pPr marL="3175"/>
            <a:endParaRPr lang="ru-RU" sz="700" dirty="0"/>
          </a:p>
          <a:p>
            <a:pPr marL="288925" indent="-285750">
              <a:buFont typeface="Wingdings" panose="05000000000000000000" pitchFamily="2" charset="2"/>
              <a:buChar char="§"/>
            </a:pPr>
            <a:r>
              <a:rPr lang="ru-RU" sz="1600" dirty="0" smtClean="0"/>
              <a:t>Подавляющее большинство </a:t>
            </a:r>
            <a:r>
              <a:rPr lang="ru-RU" sz="1600" dirty="0"/>
              <a:t>организаций завершили процесс </a:t>
            </a:r>
            <a:r>
              <a:rPr lang="ru-RU" sz="1600" dirty="0" err="1"/>
              <a:t>самоаттестации</a:t>
            </a:r>
            <a:r>
              <a:rPr lang="ru-RU" sz="1600" dirty="0"/>
              <a:t> в 2017 году.</a:t>
            </a:r>
          </a:p>
        </p:txBody>
      </p:sp>
    </p:spTree>
    <p:extLst>
      <p:ext uri="{BB962C8B-B14F-4D97-AF65-F5344CB8AC3E}">
        <p14:creationId xmlns:p14="http://schemas.microsoft.com/office/powerpoint/2010/main" val="670937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10927" y="1229898"/>
            <a:ext cx="2350253" cy="3678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fld id="{B9E2B10B-2B5B-4D21-B621-3C15B0884A5E}" type="slidenum">
              <a:rPr lang="ru-RU" smtClean="0">
                <a:solidFill>
                  <a:srgbClr val="000000">
                    <a:tint val="75000"/>
                  </a:srgbClr>
                </a:solidFill>
              </a:rPr>
              <a:pPr/>
              <a:t>5</a:t>
            </a:fld>
            <a:endParaRPr lang="ru-RU">
              <a:solidFill>
                <a:srgbClr val="000000">
                  <a:tint val="75000"/>
                </a:srgbClr>
              </a:solidFill>
            </a:endParaRPr>
          </a:p>
        </p:txBody>
      </p:sp>
      <p:sp>
        <p:nvSpPr>
          <p:cNvPr id="7" name="Прямоугольник 6"/>
          <p:cNvSpPr/>
          <p:nvPr/>
        </p:nvSpPr>
        <p:spPr>
          <a:xfrm>
            <a:off x="1020777" y="269909"/>
            <a:ext cx="10895775" cy="432048"/>
          </a:xfrm>
          <a:prstGeom prst="rect">
            <a:avLst/>
          </a:prstGeom>
          <a:solidFill>
            <a:srgbClr val="C81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Country</a:t>
            </a:r>
            <a:r>
              <a:rPr lang="ru-RU" dirty="0" smtClean="0"/>
              <a:t>/ </a:t>
            </a:r>
            <a:r>
              <a:rPr lang="en-US" dirty="0" smtClean="0"/>
              <a:t>Regional CISO (Chief Information Security Officer)</a:t>
            </a:r>
            <a:endParaRPr lang="ru-RU" dirty="0"/>
          </a:p>
        </p:txBody>
      </p:sp>
      <p:sp>
        <p:nvSpPr>
          <p:cNvPr id="8" name="Прямоугольник 7"/>
          <p:cNvSpPr/>
          <p:nvPr/>
        </p:nvSpPr>
        <p:spPr>
          <a:xfrm>
            <a:off x="3466057" y="3011728"/>
            <a:ext cx="8187972" cy="523220"/>
          </a:xfrm>
          <a:prstGeom prst="rect">
            <a:avLst/>
          </a:prstGeom>
          <a:ln>
            <a:solidFill>
              <a:srgbClr val="C00000"/>
            </a:solidFill>
          </a:ln>
        </p:spPr>
        <p:txBody>
          <a:bodyPr wrap="square">
            <a:spAutoFit/>
          </a:bodyPr>
          <a:lstStyle/>
          <a:p>
            <a:pPr algn="just"/>
            <a:r>
              <a:rPr lang="ru-RU" sz="1400" dirty="0" smtClean="0"/>
              <a:t>Каждый пользователь (организация) </a:t>
            </a:r>
            <a:r>
              <a:rPr lang="en-US" sz="1400" dirty="0" smtClean="0"/>
              <a:t>SWIFT</a:t>
            </a:r>
            <a:r>
              <a:rPr lang="ru-RU" sz="1400" dirty="0" smtClean="0"/>
              <a:t> должен проводить </a:t>
            </a:r>
            <a:r>
              <a:rPr lang="ru-RU" sz="1400" dirty="0" err="1"/>
              <a:t>самоаттестацию</a:t>
            </a:r>
            <a:r>
              <a:rPr lang="ru-RU" sz="1400" dirty="0"/>
              <a:t> на предмет выполнения </a:t>
            </a:r>
            <a:r>
              <a:rPr lang="ru-RU" sz="1400" dirty="0" smtClean="0"/>
              <a:t>обязательных элементов </a:t>
            </a:r>
            <a:r>
              <a:rPr lang="ru-RU" sz="1400" dirty="0"/>
              <a:t>контроля безопасности пользователей </a:t>
            </a:r>
            <a:r>
              <a:rPr lang="ru-RU" sz="1400" dirty="0" smtClean="0"/>
              <a:t>SWIFT.</a:t>
            </a:r>
            <a:endParaRPr lang="ru-RU" sz="1400" dirty="0"/>
          </a:p>
        </p:txBody>
      </p:sp>
      <p:sp>
        <p:nvSpPr>
          <p:cNvPr id="9" name="Прямоугольник 8"/>
          <p:cNvSpPr/>
          <p:nvPr/>
        </p:nvSpPr>
        <p:spPr>
          <a:xfrm>
            <a:off x="3466056" y="3709316"/>
            <a:ext cx="8192952" cy="1169551"/>
          </a:xfrm>
          <a:prstGeom prst="rect">
            <a:avLst/>
          </a:prstGeom>
          <a:ln>
            <a:solidFill>
              <a:srgbClr val="C00000"/>
            </a:solidFill>
          </a:ln>
        </p:spPr>
        <p:txBody>
          <a:bodyPr wrap="square">
            <a:spAutoFit/>
          </a:bodyPr>
          <a:lstStyle/>
          <a:p>
            <a:pPr algn="just"/>
            <a:r>
              <a:rPr lang="ru-RU" sz="1400" dirty="0"/>
              <a:t>Для заполнения </a:t>
            </a:r>
            <a:r>
              <a:rPr lang="ru-RU" sz="1400" dirty="0" err="1"/>
              <a:t>самоаттестации</a:t>
            </a:r>
            <a:r>
              <a:rPr lang="ru-RU" sz="1400" dirty="0"/>
              <a:t> </a:t>
            </a:r>
            <a:r>
              <a:rPr lang="ru-RU" sz="1400" dirty="0" smtClean="0"/>
              <a:t>организации необходимо </a:t>
            </a:r>
            <a:r>
              <a:rPr lang="ru-RU" sz="1400" dirty="0"/>
              <a:t>назначить Предоставляющего (</a:t>
            </a:r>
            <a:r>
              <a:rPr lang="ru-RU" sz="1400" dirty="0" err="1"/>
              <a:t>Submitter</a:t>
            </a:r>
            <a:r>
              <a:rPr lang="ru-RU" sz="1400" dirty="0"/>
              <a:t>) – лицо, которое будет заполнять данные в приложение, и Утверждающего (</a:t>
            </a:r>
            <a:r>
              <a:rPr lang="ru-RU" sz="1400" dirty="0" err="1"/>
              <a:t>Approver</a:t>
            </a:r>
            <a:r>
              <a:rPr lang="ru-RU" sz="1400" dirty="0"/>
              <a:t>) – лицо, уполномоченное утвердить заполненную форму </a:t>
            </a:r>
            <a:r>
              <a:rPr lang="ru-RU" sz="1400" dirty="0" err="1"/>
              <a:t>самоаттестации</a:t>
            </a:r>
            <a:r>
              <a:rPr lang="ru-RU" sz="1400" dirty="0"/>
              <a:t> (директор по информационной безопасности – </a:t>
            </a:r>
            <a:r>
              <a:rPr lang="ru-RU" sz="1400" dirty="0" err="1"/>
              <a:t>Chief</a:t>
            </a:r>
            <a:r>
              <a:rPr lang="ru-RU" sz="1400" dirty="0"/>
              <a:t> </a:t>
            </a:r>
            <a:r>
              <a:rPr lang="ru-RU" sz="1400" dirty="0" err="1"/>
              <a:t>Information</a:t>
            </a:r>
            <a:r>
              <a:rPr lang="ru-RU" sz="1400" dirty="0"/>
              <a:t> </a:t>
            </a:r>
            <a:r>
              <a:rPr lang="ru-RU" sz="1400" dirty="0" err="1"/>
              <a:t>Security</a:t>
            </a:r>
            <a:r>
              <a:rPr lang="ru-RU" sz="1400" dirty="0"/>
              <a:t> </a:t>
            </a:r>
            <a:r>
              <a:rPr lang="ru-RU" sz="1400" dirty="0" err="1"/>
              <a:t>Officer</a:t>
            </a:r>
            <a:r>
              <a:rPr lang="ru-RU" sz="1400" dirty="0"/>
              <a:t>, CISO, или лицо с аналогичными функциями</a:t>
            </a:r>
            <a:r>
              <a:rPr lang="ru-RU" sz="1400" dirty="0" smtClean="0"/>
              <a:t>)</a:t>
            </a:r>
            <a:endParaRPr lang="en-US" sz="1400" dirty="0" smtClean="0"/>
          </a:p>
        </p:txBody>
      </p:sp>
      <p:sp>
        <p:nvSpPr>
          <p:cNvPr id="10" name="Прямоугольник 9"/>
          <p:cNvSpPr/>
          <p:nvPr/>
        </p:nvSpPr>
        <p:spPr>
          <a:xfrm>
            <a:off x="1133415" y="3555428"/>
            <a:ext cx="2369503" cy="1323439"/>
          </a:xfrm>
          <a:prstGeom prst="rect">
            <a:avLst/>
          </a:prstGeom>
          <a:noFill/>
        </p:spPr>
        <p:txBody>
          <a:bodyPr wrap="square">
            <a:spAutoFit/>
          </a:bodyPr>
          <a:lstStyle/>
          <a:p>
            <a:r>
              <a:rPr lang="ru-RU" sz="1600" b="1" dirty="0"/>
              <a:t>Сергей Путятинский</a:t>
            </a:r>
            <a:r>
              <a:rPr lang="ru-RU" sz="1600" dirty="0"/>
              <a:t>, Член Правления, Директор по информационным технологиям </a:t>
            </a:r>
            <a:r>
              <a:rPr lang="ru-RU" sz="1600" dirty="0" smtClean="0"/>
              <a:t>НРД</a:t>
            </a:r>
            <a:endParaRPr lang="ru-RU" sz="1600" dirty="0"/>
          </a:p>
        </p:txBody>
      </p:sp>
      <p:pic>
        <p:nvPicPr>
          <p:cNvPr id="3075" name="Picture 3" descr="C:\Users\samson\Pictures\143945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659" y="1229898"/>
            <a:ext cx="1728788" cy="23050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466056" y="1229898"/>
            <a:ext cx="8192952" cy="1077218"/>
          </a:xfrm>
          <a:prstGeom prst="rect">
            <a:avLst/>
          </a:prstGeom>
          <a:ln>
            <a:solidFill>
              <a:srgbClr val="C00000"/>
            </a:solidFill>
          </a:ln>
        </p:spPr>
        <p:txBody>
          <a:bodyPr wrap="square">
            <a:spAutoFit/>
          </a:bodyPr>
          <a:lstStyle/>
          <a:p>
            <a:pPr algn="just"/>
            <a:r>
              <a:rPr lang="en-US" sz="1600" b="1" dirty="0"/>
              <a:t>Country</a:t>
            </a:r>
            <a:r>
              <a:rPr lang="ru-RU" sz="1600" b="1" dirty="0"/>
              <a:t>/ </a:t>
            </a:r>
            <a:r>
              <a:rPr lang="en-US" sz="1600" b="1" dirty="0"/>
              <a:t>Regional CISO </a:t>
            </a:r>
            <a:r>
              <a:rPr lang="ru-RU" sz="1600" dirty="0" smtClean="0"/>
              <a:t>- </a:t>
            </a:r>
            <a:r>
              <a:rPr lang="en-US" sz="1600" dirty="0" smtClean="0"/>
              <a:t>Senior-level </a:t>
            </a:r>
            <a:r>
              <a:rPr lang="en-US" sz="1600" dirty="0"/>
              <a:t>executive within the </a:t>
            </a:r>
            <a:r>
              <a:rPr lang="en-US" sz="1600" dirty="0" smtClean="0"/>
              <a:t>organization </a:t>
            </a:r>
            <a:r>
              <a:rPr lang="en-US" sz="1600" dirty="0"/>
              <a:t>who is responsible for ensuring information assets and technologies are adequately protected by establishing and maintaining the enterprise information strategy, architecture and </a:t>
            </a:r>
            <a:r>
              <a:rPr lang="en-US" sz="1600" dirty="0" err="1" smtClean="0"/>
              <a:t>programmes</a:t>
            </a:r>
            <a:r>
              <a:rPr lang="en-US" sz="1600" dirty="0" smtClean="0"/>
              <a:t>.</a:t>
            </a:r>
            <a:endParaRPr lang="ru-RU" sz="1600" dirty="0"/>
          </a:p>
        </p:txBody>
      </p:sp>
      <p:cxnSp>
        <p:nvCxnSpPr>
          <p:cNvPr id="25" name="Прямая соединительная линия 24"/>
          <p:cNvCxnSpPr/>
          <p:nvPr/>
        </p:nvCxnSpPr>
        <p:spPr>
          <a:xfrm flipV="1">
            <a:off x="11782399" y="430057"/>
            <a:ext cx="0" cy="379928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1669006" y="1735631"/>
            <a:ext cx="11366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1654029" y="3274203"/>
            <a:ext cx="11366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1668736" y="4229341"/>
            <a:ext cx="11366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350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9E2B10B-2B5B-4D21-B621-3C15B0884A5E}" type="slidenum">
              <a:rPr lang="ru-RU" smtClean="0">
                <a:solidFill>
                  <a:srgbClr val="000000">
                    <a:tint val="75000"/>
                  </a:srgbClr>
                </a:solidFill>
              </a:rPr>
              <a:pPr/>
              <a:t>6</a:t>
            </a:fld>
            <a:endParaRPr lang="ru-RU">
              <a:solidFill>
                <a:srgbClr val="000000">
                  <a:tint val="75000"/>
                </a:srgbClr>
              </a:solidFill>
            </a:endParaRPr>
          </a:p>
        </p:txBody>
      </p:sp>
      <p:sp>
        <p:nvSpPr>
          <p:cNvPr id="4" name="Прямоугольник 3"/>
          <p:cNvSpPr/>
          <p:nvPr/>
        </p:nvSpPr>
        <p:spPr>
          <a:xfrm>
            <a:off x="982638" y="189434"/>
            <a:ext cx="10873208" cy="492443"/>
          </a:xfrm>
          <a:prstGeom prst="rect">
            <a:avLst/>
          </a:prstGeom>
        </p:spPr>
        <p:txBody>
          <a:bodyPr wrap="square">
            <a:spAutoFit/>
          </a:bodyPr>
          <a:lstStyle/>
          <a:p>
            <a:r>
              <a:rPr lang="ru-RU" sz="2600" b="1" cap="all" dirty="0">
                <a:latin typeface="+mj-lt"/>
                <a:ea typeface="Verdana" pitchFamily="34" charset="0"/>
                <a:cs typeface="Verdana" pitchFamily="34" charset="0"/>
              </a:rPr>
              <a:t>Ход реализации </a:t>
            </a:r>
            <a:r>
              <a:rPr lang="en-US" sz="2600" b="1" cap="all" dirty="0">
                <a:latin typeface="+mj-lt"/>
                <a:ea typeface="Verdana" pitchFamily="34" charset="0"/>
                <a:cs typeface="Verdana" pitchFamily="34" charset="0"/>
              </a:rPr>
              <a:t>CSP</a:t>
            </a:r>
            <a:r>
              <a:rPr lang="ru-RU" sz="2600" b="1" cap="all" dirty="0">
                <a:latin typeface="+mj-lt"/>
                <a:ea typeface="Verdana" pitchFamily="34" charset="0"/>
                <a:cs typeface="Verdana" pitchFamily="34" charset="0"/>
              </a:rPr>
              <a:t> в России (хронология)</a:t>
            </a:r>
          </a:p>
        </p:txBody>
      </p:sp>
      <p:sp>
        <p:nvSpPr>
          <p:cNvPr id="6" name="Прямоугольник 5"/>
          <p:cNvSpPr/>
          <p:nvPr/>
        </p:nvSpPr>
        <p:spPr>
          <a:xfrm>
            <a:off x="1008742" y="642965"/>
            <a:ext cx="11039791" cy="830981"/>
          </a:xfrm>
          <a:prstGeom prst="rect">
            <a:avLst/>
          </a:prstGeom>
        </p:spPr>
        <p:txBody>
          <a:bodyPr wrap="square" lIns="91426" tIns="45712" rIns="91426" bIns="45712">
            <a:spAutoFit/>
          </a:bodyPr>
          <a:lstStyle/>
          <a:p>
            <a:r>
              <a:rPr lang="ru-RU" sz="1600" dirty="0"/>
              <a:t>В 2016 году SWIFT разработал </a:t>
            </a:r>
            <a:r>
              <a:rPr lang="ru-RU" sz="1600" b="1" dirty="0"/>
              <a:t>Программу безопасности пользователей </a:t>
            </a:r>
            <a:r>
              <a:rPr lang="ru-RU" sz="1600" dirty="0"/>
              <a:t>(</a:t>
            </a:r>
            <a:r>
              <a:rPr lang="ru-RU" sz="1600" dirty="0" err="1"/>
              <a:t>Customer</a:t>
            </a:r>
            <a:r>
              <a:rPr lang="ru-RU" sz="1600" dirty="0"/>
              <a:t> </a:t>
            </a:r>
            <a:r>
              <a:rPr lang="ru-RU" sz="1600" dirty="0" err="1"/>
              <a:t>Security</a:t>
            </a:r>
            <a:r>
              <a:rPr lang="ru-RU" sz="1600" dirty="0"/>
              <a:t> </a:t>
            </a:r>
            <a:r>
              <a:rPr lang="ru-RU" sz="1600" dirty="0" err="1"/>
              <a:t>Programme</a:t>
            </a:r>
            <a:r>
              <a:rPr lang="ru-RU" sz="1600" dirty="0"/>
              <a:t>, </a:t>
            </a:r>
            <a:r>
              <a:rPr lang="ru-RU" sz="1600" b="1" dirty="0"/>
              <a:t>CSP</a:t>
            </a:r>
            <a:r>
              <a:rPr lang="ru-RU" sz="1600" dirty="0"/>
              <a:t>) для содействия клиентам в области обеспечения безопасности и защиты их локальной инфраструктуры, а также для создания более безопасной финансовой </a:t>
            </a:r>
            <a:r>
              <a:rPr lang="ru-RU" sz="1600" dirty="0" smtClean="0"/>
              <a:t>экосистемы.</a:t>
            </a:r>
            <a:endParaRPr lang="ru-RU" sz="1600" dirty="0"/>
          </a:p>
        </p:txBody>
      </p:sp>
      <p:cxnSp>
        <p:nvCxnSpPr>
          <p:cNvPr id="9" name="Прямая соединительная линия 8"/>
          <p:cNvCxnSpPr/>
          <p:nvPr/>
        </p:nvCxnSpPr>
        <p:spPr>
          <a:xfrm>
            <a:off x="1029208" y="1512858"/>
            <a:ext cx="110193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982048" y="1596683"/>
            <a:ext cx="11065895" cy="461665"/>
          </a:xfrm>
          <a:prstGeom prst="rect">
            <a:avLst/>
          </a:prstGeom>
        </p:spPr>
        <p:txBody>
          <a:bodyPr wrap="square">
            <a:spAutoFit/>
          </a:bodyPr>
          <a:lstStyle/>
          <a:p>
            <a:r>
              <a:rPr lang="ru-RU" b="1" dirty="0"/>
              <a:t>Вопросы в повестках RTCH, </a:t>
            </a:r>
            <a:r>
              <a:rPr lang="ru-RU" b="1" dirty="0" smtClean="0"/>
              <a:t>касающиеся </a:t>
            </a:r>
            <a:r>
              <a:rPr lang="ru-RU" b="1" dirty="0"/>
              <a:t>программы </a:t>
            </a:r>
            <a:r>
              <a:rPr lang="ru-RU" b="1" dirty="0" smtClean="0"/>
              <a:t>безопасности</a:t>
            </a:r>
            <a:endParaRPr lang="ru-RU" dirty="0"/>
          </a:p>
        </p:txBody>
      </p:sp>
      <p:graphicFrame>
        <p:nvGraphicFramePr>
          <p:cNvPr id="13" name="Таблица 12"/>
          <p:cNvGraphicFramePr>
            <a:graphicFrameLocks noGrp="1"/>
          </p:cNvGraphicFramePr>
          <p:nvPr>
            <p:extLst>
              <p:ext uri="{D42A27DB-BD31-4B8C-83A1-F6EECF244321}">
                <p14:modId xmlns:p14="http://schemas.microsoft.com/office/powerpoint/2010/main" val="2636597470"/>
              </p:ext>
            </p:extLst>
          </p:nvPr>
        </p:nvGraphicFramePr>
        <p:xfrm>
          <a:off x="1019741" y="2081145"/>
          <a:ext cx="11028792" cy="2289451"/>
        </p:xfrm>
        <a:graphic>
          <a:graphicData uri="http://schemas.openxmlformats.org/drawingml/2006/table">
            <a:tbl>
              <a:tblPr firstRow="1" bandRow="1">
                <a:tableStyleId>{D7AC3CCA-C797-4891-BE02-D94E43425B78}</a:tableStyleId>
              </a:tblPr>
              <a:tblGrid>
                <a:gridCol w="1475065"/>
                <a:gridCol w="9553727"/>
              </a:tblGrid>
              <a:tr h="159454">
                <a:tc>
                  <a:txBody>
                    <a:bodyPr/>
                    <a:lstStyle/>
                    <a:p>
                      <a:pPr algn="ctr"/>
                      <a:r>
                        <a:rPr lang="ru-RU" sz="900" b="0" dirty="0" smtClean="0">
                          <a:solidFill>
                            <a:schemeClr val="bg1"/>
                          </a:solidFill>
                        </a:rPr>
                        <a:t>Дата</a:t>
                      </a:r>
                      <a:endParaRPr lang="ru-RU" sz="900" b="0" dirty="0">
                        <a:solidFill>
                          <a:schemeClr val="bg1"/>
                        </a:solidFill>
                      </a:endParaRPr>
                    </a:p>
                  </a:txBody>
                  <a:tcPr marL="121904" marR="121904"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81030"/>
                    </a:solidFill>
                  </a:tcPr>
                </a:tc>
                <a:tc>
                  <a:txBody>
                    <a:bodyPr/>
                    <a:lstStyle/>
                    <a:p>
                      <a:pPr algn="ctr"/>
                      <a:r>
                        <a:rPr lang="ru-RU" sz="900" b="0" dirty="0" smtClean="0">
                          <a:solidFill>
                            <a:schemeClr val="bg1"/>
                          </a:solidFill>
                        </a:rPr>
                        <a:t>Наименование вопроса</a:t>
                      </a:r>
                    </a:p>
                  </a:txBody>
                  <a:tcPr marL="121904" marR="121904"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81030"/>
                    </a:solidFill>
                  </a:tcPr>
                </a:tc>
              </a:tr>
              <a:tr h="305708">
                <a:tc>
                  <a:txBody>
                    <a:bodyPr/>
                    <a:lstStyle/>
                    <a:p>
                      <a:pPr marL="174625" indent="-174625" algn="l"/>
                      <a:r>
                        <a:rPr lang="ru-RU" sz="1000" b="0" dirty="0" smtClean="0">
                          <a:solidFill>
                            <a:schemeClr val="tx1"/>
                          </a:solidFill>
                        </a:rPr>
                        <a:t>24 июня 2016г. </a:t>
                      </a:r>
                      <a:endParaRPr lang="ru-RU" sz="1000" b="0" dirty="0">
                        <a:solidFill>
                          <a:schemeClr val="tx1"/>
                        </a:solidFill>
                      </a:endParaRPr>
                    </a:p>
                  </a:txBody>
                  <a:tcPr marL="108000" marR="0"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ru-RU" sz="1000" dirty="0" smtClean="0"/>
                        <a:t>Об информационной безопасности SWIFT, Об организации </a:t>
                      </a:r>
                      <a:r>
                        <a:rPr lang="ru-RU" sz="1000" dirty="0" err="1" smtClean="0"/>
                        <a:t>вебинара</a:t>
                      </a:r>
                      <a:r>
                        <a:rPr lang="ru-RU" sz="1000" dirty="0" smtClean="0"/>
                        <a:t> по решению вопросов, связанных с информационной безопасностью российских пользователей SWIFT.</a:t>
                      </a:r>
                    </a:p>
                  </a:txBody>
                  <a:tcPr marL="72000" marR="36000"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260629">
                <a:tc>
                  <a:txBody>
                    <a:bodyPr/>
                    <a:lstStyle/>
                    <a:p>
                      <a:pPr algn="l"/>
                      <a:r>
                        <a:rPr lang="ru-RU" sz="1000" dirty="0" smtClean="0"/>
                        <a:t>28 октября 2016г.</a:t>
                      </a:r>
                      <a:endParaRPr lang="ru-RU" sz="1000" dirty="0"/>
                    </a:p>
                  </a:txBody>
                  <a:tcPr marL="108000" marR="0"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ru-RU" sz="1000" dirty="0" err="1" smtClean="0"/>
                        <a:t>Security</a:t>
                      </a:r>
                      <a:r>
                        <a:rPr lang="ru-RU" sz="1000" dirty="0" smtClean="0"/>
                        <a:t> </a:t>
                      </a:r>
                      <a:r>
                        <a:rPr lang="ru-RU" sz="1000" dirty="0" err="1" smtClean="0"/>
                        <a:t>Bootcamp</a:t>
                      </a:r>
                      <a:r>
                        <a:rPr lang="ru-RU" sz="1000" dirty="0" smtClean="0"/>
                        <a:t>: предварительная программа. О новой фазе программы безопасности пользователей SWIFT, объявленной на SIBOS.</a:t>
                      </a:r>
                      <a:endParaRPr lang="ru-RU" sz="1000" dirty="0"/>
                    </a:p>
                  </a:txBody>
                  <a:tcPr marL="72000" marR="36000"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8032">
                <a:tc>
                  <a:txBody>
                    <a:bodyPr/>
                    <a:lstStyle/>
                    <a:p>
                      <a:pPr algn="l"/>
                      <a:r>
                        <a:rPr lang="ru-RU" sz="1000" dirty="0" smtClean="0"/>
                        <a:t>3 апреля 2017г.</a:t>
                      </a:r>
                      <a:endParaRPr lang="ru-RU" sz="1000" dirty="0"/>
                    </a:p>
                  </a:txBody>
                  <a:tcPr marL="108000" marR="0"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ru-RU" sz="1000" dirty="0" smtClean="0"/>
                        <a:t>Об элементах контроля безопасности SWIFT (</a:t>
                      </a:r>
                      <a:r>
                        <a:rPr lang="ru-RU" sz="1000" dirty="0" err="1" smtClean="0"/>
                        <a:t>Customer</a:t>
                      </a:r>
                      <a:r>
                        <a:rPr lang="ru-RU" sz="1000" dirty="0" smtClean="0"/>
                        <a:t> </a:t>
                      </a:r>
                      <a:r>
                        <a:rPr lang="ru-RU" sz="1000" dirty="0" err="1" smtClean="0"/>
                        <a:t>Security</a:t>
                      </a:r>
                      <a:r>
                        <a:rPr lang="ru-RU" sz="1000" dirty="0" smtClean="0"/>
                        <a:t> </a:t>
                      </a:r>
                      <a:r>
                        <a:rPr lang="ru-RU" sz="1000" dirty="0" err="1" smtClean="0"/>
                        <a:t>Programme</a:t>
                      </a:r>
                      <a:r>
                        <a:rPr lang="ru-RU" sz="1000" dirty="0" smtClean="0"/>
                        <a:t>). О поддержке российских пользователей в вопросах безопасности и миграции на интерфейс SWIFT </a:t>
                      </a:r>
                      <a:r>
                        <a:rPr lang="ru-RU" sz="1000" dirty="0" err="1" smtClean="0"/>
                        <a:t>Alliance</a:t>
                      </a:r>
                      <a:r>
                        <a:rPr lang="ru-RU" sz="1000" dirty="0" smtClean="0"/>
                        <a:t> 7.2.</a:t>
                      </a:r>
                    </a:p>
                  </a:txBody>
                  <a:tcPr marL="72000" marR="36000"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251810">
                <a:tc>
                  <a:txBody>
                    <a:bodyPr/>
                    <a:lstStyle/>
                    <a:p>
                      <a:pPr algn="l"/>
                      <a:r>
                        <a:rPr lang="ru-RU" sz="1000" dirty="0" smtClean="0"/>
                        <a:t>15 сентября 2017г. </a:t>
                      </a:r>
                      <a:endParaRPr lang="ru-RU" sz="1000" dirty="0"/>
                    </a:p>
                  </a:txBody>
                  <a:tcPr marL="108000" marR="0"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ru-RU" sz="1000" dirty="0" smtClean="0"/>
                        <a:t>О реализации Программы безопасности SWIFT российскими пользователями. О процессе </a:t>
                      </a:r>
                      <a:r>
                        <a:rPr lang="ru-RU" sz="1000" dirty="0" err="1" smtClean="0"/>
                        <a:t>самоаттестации</a:t>
                      </a:r>
                      <a:r>
                        <a:rPr lang="ru-RU" sz="1000" dirty="0" smtClean="0"/>
                        <a:t> по Программе клиентской безопасности.</a:t>
                      </a:r>
                    </a:p>
                  </a:txBody>
                  <a:tcPr marL="72000" marR="36000"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9604">
                <a:tc>
                  <a:txBody>
                    <a:bodyPr/>
                    <a:lstStyle/>
                    <a:p>
                      <a:pPr algn="l"/>
                      <a:r>
                        <a:rPr lang="ru-RU" sz="1000" dirty="0" smtClean="0"/>
                        <a:t>30 октября 2017г.</a:t>
                      </a:r>
                      <a:endParaRPr lang="ru-RU" sz="1000" dirty="0"/>
                    </a:p>
                  </a:txBody>
                  <a:tcPr marL="108000" marR="0"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ru-RU" sz="1000" dirty="0" smtClean="0"/>
                        <a:t>О реализации Программы безопасности SWIFT российскими пользователями. О процессе </a:t>
                      </a:r>
                      <a:r>
                        <a:rPr lang="ru-RU" sz="1000" dirty="0" err="1" smtClean="0"/>
                        <a:t>самоаттестации</a:t>
                      </a:r>
                      <a:r>
                        <a:rPr lang="ru-RU" sz="1000" dirty="0" smtClean="0"/>
                        <a:t> по Программе клиентской безопасности.</a:t>
                      </a:r>
                    </a:p>
                  </a:txBody>
                  <a:tcPr marL="72000" marR="36000"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251374">
                <a:tc>
                  <a:txBody>
                    <a:bodyPr/>
                    <a:lstStyle/>
                    <a:p>
                      <a:pPr algn="l"/>
                      <a:r>
                        <a:rPr lang="ru-RU" sz="1000" dirty="0" smtClean="0"/>
                        <a:t>24 января 2018г.</a:t>
                      </a:r>
                      <a:endParaRPr lang="ru-RU" sz="1000" dirty="0"/>
                    </a:p>
                  </a:txBody>
                  <a:tcPr marL="108000" marR="0"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ru-RU" sz="1000" dirty="0" smtClean="0"/>
                        <a:t>О реализации Программы безопасности SWIFT российскими пользователями. Совместно со SWIFT проведены 3 </a:t>
                      </a:r>
                      <a:r>
                        <a:rPr lang="ru-RU" sz="1000" dirty="0" err="1" smtClean="0"/>
                        <a:t>Roadshow</a:t>
                      </a:r>
                      <a:r>
                        <a:rPr lang="ru-RU" sz="1000" dirty="0" smtClean="0"/>
                        <a:t> по Программе CSP- 15 мая, 8 июня и 15 сентября и три дополнительных </a:t>
                      </a:r>
                      <a:r>
                        <a:rPr lang="ru-RU" sz="1000" dirty="0" err="1" smtClean="0"/>
                        <a:t>вебинара</a:t>
                      </a:r>
                      <a:r>
                        <a:rPr lang="ru-RU" sz="1000" dirty="0" smtClean="0"/>
                        <a:t> - 1,9, 21 ноября 2017 г.</a:t>
                      </a:r>
                    </a:p>
                  </a:txBody>
                  <a:tcPr marL="72000" marR="36000" marT="45731" marB="4573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Прямоугольник 9"/>
          <p:cNvSpPr/>
          <p:nvPr/>
        </p:nvSpPr>
        <p:spPr>
          <a:xfrm>
            <a:off x="989285" y="4581922"/>
            <a:ext cx="11039791" cy="461665"/>
          </a:xfrm>
          <a:prstGeom prst="rect">
            <a:avLst/>
          </a:prstGeom>
        </p:spPr>
        <p:txBody>
          <a:bodyPr wrap="square">
            <a:spAutoFit/>
          </a:bodyPr>
          <a:lstStyle/>
          <a:p>
            <a:r>
              <a:rPr lang="ru-RU" b="1" dirty="0"/>
              <a:t>Заседания Комитета </a:t>
            </a:r>
            <a:r>
              <a:rPr lang="ru-RU" b="1" dirty="0" smtClean="0"/>
              <a:t>РОССВИФТ по вопросам </a:t>
            </a:r>
            <a:r>
              <a:rPr lang="en-US" b="1" cap="all" dirty="0">
                <a:ea typeface="Verdana" pitchFamily="34" charset="0"/>
                <a:cs typeface="Verdana" pitchFamily="34" charset="0"/>
              </a:rPr>
              <a:t>CSP</a:t>
            </a:r>
            <a:r>
              <a:rPr lang="ru-RU" b="1" cap="all" dirty="0">
                <a:ea typeface="Verdana" pitchFamily="34" charset="0"/>
                <a:cs typeface="Verdana" pitchFamily="34" charset="0"/>
              </a:rPr>
              <a:t> </a:t>
            </a:r>
            <a:endParaRPr lang="ru-RU" dirty="0"/>
          </a:p>
        </p:txBody>
      </p:sp>
      <p:graphicFrame>
        <p:nvGraphicFramePr>
          <p:cNvPr id="14" name="Таблица 13"/>
          <p:cNvGraphicFramePr>
            <a:graphicFrameLocks noGrp="1"/>
          </p:cNvGraphicFramePr>
          <p:nvPr>
            <p:extLst>
              <p:ext uri="{D42A27DB-BD31-4B8C-83A1-F6EECF244321}">
                <p14:modId xmlns:p14="http://schemas.microsoft.com/office/powerpoint/2010/main" val="375017015"/>
              </p:ext>
            </p:extLst>
          </p:nvPr>
        </p:nvGraphicFramePr>
        <p:xfrm>
          <a:off x="1029208" y="5039779"/>
          <a:ext cx="8644999" cy="1009934"/>
        </p:xfrm>
        <a:graphic>
          <a:graphicData uri="http://schemas.openxmlformats.org/drawingml/2006/table">
            <a:tbl>
              <a:tblPr firstRow="1" bandRow="1">
                <a:tableStyleId>{5C22544A-7EE6-4342-B048-85BDC9FD1C3A}</a:tableStyleId>
              </a:tblPr>
              <a:tblGrid>
                <a:gridCol w="2309164">
                  <a:extLst>
                    <a:ext uri="{9D8B030D-6E8A-4147-A177-3AD203B41FA5}">
                      <a16:colId xmlns="" xmlns:a16="http://schemas.microsoft.com/office/drawing/2014/main" val="20002"/>
                    </a:ext>
                  </a:extLst>
                </a:gridCol>
                <a:gridCol w="422389">
                  <a:extLst>
                    <a:ext uri="{9D8B030D-6E8A-4147-A177-3AD203B41FA5}">
                      <a16:colId xmlns="" xmlns:a16="http://schemas.microsoft.com/office/drawing/2014/main" val="20003"/>
                    </a:ext>
                  </a:extLst>
                </a:gridCol>
                <a:gridCol w="422389">
                  <a:extLst>
                    <a:ext uri="{9D8B030D-6E8A-4147-A177-3AD203B41FA5}">
                      <a16:colId xmlns="" xmlns:a16="http://schemas.microsoft.com/office/drawing/2014/main" val="20004"/>
                    </a:ext>
                  </a:extLst>
                </a:gridCol>
                <a:gridCol w="422389">
                  <a:extLst>
                    <a:ext uri="{9D8B030D-6E8A-4147-A177-3AD203B41FA5}">
                      <a16:colId xmlns="" xmlns:a16="http://schemas.microsoft.com/office/drawing/2014/main" val="20005"/>
                    </a:ext>
                  </a:extLst>
                </a:gridCol>
                <a:gridCol w="422389">
                  <a:extLst>
                    <a:ext uri="{9D8B030D-6E8A-4147-A177-3AD203B41FA5}">
                      <a16:colId xmlns="" xmlns:a16="http://schemas.microsoft.com/office/drawing/2014/main" val="20006"/>
                    </a:ext>
                  </a:extLst>
                </a:gridCol>
                <a:gridCol w="422389">
                  <a:extLst>
                    <a:ext uri="{9D8B030D-6E8A-4147-A177-3AD203B41FA5}">
                      <a16:colId xmlns="" xmlns:a16="http://schemas.microsoft.com/office/drawing/2014/main" val="20007"/>
                    </a:ext>
                  </a:extLst>
                </a:gridCol>
                <a:gridCol w="422389">
                  <a:extLst>
                    <a:ext uri="{9D8B030D-6E8A-4147-A177-3AD203B41FA5}">
                      <a16:colId xmlns="" xmlns:a16="http://schemas.microsoft.com/office/drawing/2014/main" val="20008"/>
                    </a:ext>
                  </a:extLst>
                </a:gridCol>
                <a:gridCol w="422389">
                  <a:extLst>
                    <a:ext uri="{9D8B030D-6E8A-4147-A177-3AD203B41FA5}">
                      <a16:colId xmlns="" xmlns:a16="http://schemas.microsoft.com/office/drawing/2014/main" val="20009"/>
                    </a:ext>
                  </a:extLst>
                </a:gridCol>
                <a:gridCol w="422389">
                  <a:extLst>
                    <a:ext uri="{9D8B030D-6E8A-4147-A177-3AD203B41FA5}">
                      <a16:colId xmlns="" xmlns:a16="http://schemas.microsoft.com/office/drawing/2014/main" val="20010"/>
                    </a:ext>
                  </a:extLst>
                </a:gridCol>
                <a:gridCol w="422389">
                  <a:extLst>
                    <a:ext uri="{9D8B030D-6E8A-4147-A177-3AD203B41FA5}">
                      <a16:colId xmlns="" xmlns:a16="http://schemas.microsoft.com/office/drawing/2014/main" val="20011"/>
                    </a:ext>
                  </a:extLst>
                </a:gridCol>
                <a:gridCol w="422389">
                  <a:extLst>
                    <a:ext uri="{9D8B030D-6E8A-4147-A177-3AD203B41FA5}">
                      <a16:colId xmlns="" xmlns:a16="http://schemas.microsoft.com/office/drawing/2014/main" val="20012"/>
                    </a:ext>
                  </a:extLst>
                </a:gridCol>
                <a:gridCol w="422389">
                  <a:extLst>
                    <a:ext uri="{9D8B030D-6E8A-4147-A177-3AD203B41FA5}">
                      <a16:colId xmlns="" xmlns:a16="http://schemas.microsoft.com/office/drawing/2014/main" val="20013"/>
                    </a:ext>
                  </a:extLst>
                </a:gridCol>
                <a:gridCol w="422389">
                  <a:extLst>
                    <a:ext uri="{9D8B030D-6E8A-4147-A177-3AD203B41FA5}">
                      <a16:colId xmlns="" xmlns:a16="http://schemas.microsoft.com/office/drawing/2014/main" val="20014"/>
                    </a:ext>
                  </a:extLst>
                </a:gridCol>
                <a:gridCol w="422389">
                  <a:extLst>
                    <a:ext uri="{9D8B030D-6E8A-4147-A177-3AD203B41FA5}">
                      <a16:colId xmlns="" xmlns:a16="http://schemas.microsoft.com/office/drawing/2014/main" val="20015"/>
                    </a:ext>
                  </a:extLst>
                </a:gridCol>
                <a:gridCol w="422389">
                  <a:extLst>
                    <a:ext uri="{9D8B030D-6E8A-4147-A177-3AD203B41FA5}">
                      <a16:colId xmlns="" xmlns:a16="http://schemas.microsoft.com/office/drawing/2014/main" val="20016"/>
                    </a:ext>
                  </a:extLst>
                </a:gridCol>
                <a:gridCol w="422389">
                  <a:extLst>
                    <a:ext uri="{9D8B030D-6E8A-4147-A177-3AD203B41FA5}">
                      <a16:colId xmlns="" xmlns:a16="http://schemas.microsoft.com/office/drawing/2014/main" val="20017"/>
                    </a:ext>
                  </a:extLst>
                </a:gridCol>
              </a:tblGrid>
              <a:tr h="180009">
                <a:tc rowSpan="2">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ru-RU" sz="900" b="0" kern="1200" dirty="0" smtClean="0">
                          <a:solidFill>
                            <a:schemeClr val="lt1"/>
                          </a:solidFill>
                          <a:latin typeface="+mn-lt"/>
                          <a:ea typeface="+mn-ea"/>
                          <a:cs typeface="+mn-cs"/>
                        </a:rPr>
                        <a:t>ВОПРОС</a:t>
                      </a:r>
                      <a:endParaRPr lang="ru-RU" sz="900" dirty="0"/>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627A"/>
                    </a:solidFill>
                  </a:tcPr>
                </a:tc>
                <a:tc gridSpan="3">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ru-RU" sz="800" b="0" dirty="0" smtClean="0"/>
                        <a:t>3</a:t>
                      </a:r>
                      <a:r>
                        <a:rPr lang="en-US" sz="800" b="0" dirty="0" smtClean="0"/>
                        <a:t>Q</a:t>
                      </a:r>
                      <a:r>
                        <a:rPr lang="en-US" sz="800" b="0" baseline="0" dirty="0" smtClean="0"/>
                        <a:t> 201</a:t>
                      </a:r>
                      <a:r>
                        <a:rPr lang="ru-RU" sz="800" b="0" baseline="0" dirty="0" smtClean="0"/>
                        <a:t>6</a:t>
                      </a:r>
                      <a:endParaRPr lang="ru-RU" sz="800" b="0" dirty="0" smtClean="0"/>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3E627A"/>
                    </a:solidFill>
                  </a:tcPr>
                </a:tc>
                <a:tc hMerge="1">
                  <a:txBody>
                    <a:bodyPr/>
                    <a:lstStyle/>
                    <a:p>
                      <a:pPr>
                        <a:spcBef>
                          <a:spcPts val="0"/>
                        </a:spcBef>
                        <a:spcAft>
                          <a:spcPts val="0"/>
                        </a:spcAft>
                      </a:pPr>
                      <a:endParaRPr lang="ru-RU" sz="800" dirty="0"/>
                    </a:p>
                  </a:txBody>
                  <a:tcPr/>
                </a:tc>
                <a:tc hMerge="1">
                  <a:txBody>
                    <a:bodyPr/>
                    <a:lstStyle/>
                    <a:p>
                      <a:pPr>
                        <a:spcBef>
                          <a:spcPts val="0"/>
                        </a:spcBef>
                        <a:spcAft>
                          <a:spcPts val="0"/>
                        </a:spcAft>
                      </a:pPr>
                      <a:endParaRPr lang="ru-RU" sz="800" dirty="0"/>
                    </a:p>
                  </a:txBody>
                  <a:tcPr/>
                </a:tc>
                <a:tc gridSpan="3">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ru-RU" sz="800" b="0" dirty="0" smtClean="0"/>
                        <a:t>1</a:t>
                      </a:r>
                      <a:r>
                        <a:rPr lang="en-US" sz="800" b="0" dirty="0" smtClean="0"/>
                        <a:t>Q</a:t>
                      </a:r>
                      <a:r>
                        <a:rPr lang="en-US" sz="800" b="0" baseline="0" dirty="0" smtClean="0"/>
                        <a:t> 201</a:t>
                      </a:r>
                      <a:r>
                        <a:rPr lang="ru-RU" sz="800" b="0" baseline="0" dirty="0" smtClean="0"/>
                        <a:t>7</a:t>
                      </a:r>
                      <a:endParaRPr lang="ru-RU" sz="800" b="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3E627A"/>
                    </a:solidFill>
                  </a:tcPr>
                </a:tc>
                <a:tc hMerge="1">
                  <a:txBody>
                    <a:bodyPr/>
                    <a:lstStyle/>
                    <a:p>
                      <a:pPr>
                        <a:spcBef>
                          <a:spcPts val="0"/>
                        </a:spcBef>
                        <a:spcAft>
                          <a:spcPts val="0"/>
                        </a:spcAft>
                      </a:pPr>
                      <a:endParaRPr lang="ru-RU" sz="800" dirty="0"/>
                    </a:p>
                  </a:txBody>
                  <a:tcPr/>
                </a:tc>
                <a:tc hMerge="1">
                  <a:txBody>
                    <a:bodyPr/>
                    <a:lstStyle/>
                    <a:p>
                      <a:pPr>
                        <a:spcBef>
                          <a:spcPts val="0"/>
                        </a:spcBef>
                        <a:spcAft>
                          <a:spcPts val="0"/>
                        </a:spcAft>
                      </a:pPr>
                      <a:endParaRPr lang="ru-RU" sz="800" dirty="0"/>
                    </a:p>
                  </a:txBody>
                  <a:tcPr/>
                </a:tc>
                <a:tc gridSpan="3">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ru-RU" sz="800" b="0" dirty="0" smtClean="0"/>
                        <a:t>2</a:t>
                      </a:r>
                      <a:r>
                        <a:rPr lang="en-US" sz="800" b="0" dirty="0" smtClean="0"/>
                        <a:t>Q</a:t>
                      </a:r>
                      <a:r>
                        <a:rPr lang="en-US" sz="800" b="0" baseline="0" dirty="0" smtClean="0"/>
                        <a:t> 201</a:t>
                      </a:r>
                      <a:r>
                        <a:rPr lang="ru-RU" sz="800" b="0" baseline="0" dirty="0" smtClean="0"/>
                        <a:t>7</a:t>
                      </a:r>
                      <a:endParaRPr lang="ru-RU" sz="800" b="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3E627A"/>
                    </a:solidFill>
                  </a:tcPr>
                </a:tc>
                <a:tc hMerge="1">
                  <a:txBody>
                    <a:bodyPr/>
                    <a:lstStyle/>
                    <a:p>
                      <a:pPr>
                        <a:spcBef>
                          <a:spcPts val="0"/>
                        </a:spcBef>
                        <a:spcAft>
                          <a:spcPts val="0"/>
                        </a:spcAft>
                      </a:pPr>
                      <a:endParaRPr lang="ru-RU" sz="800" dirty="0"/>
                    </a:p>
                  </a:txBody>
                  <a:tcPr/>
                </a:tc>
                <a:tc hMerge="1">
                  <a:txBody>
                    <a:bodyPr/>
                    <a:lstStyle/>
                    <a:p>
                      <a:pPr>
                        <a:spcBef>
                          <a:spcPts val="0"/>
                        </a:spcBef>
                        <a:spcAft>
                          <a:spcPts val="0"/>
                        </a:spcAft>
                      </a:pPr>
                      <a:endParaRPr lang="ru-RU" sz="800" dirty="0"/>
                    </a:p>
                  </a:txBody>
                  <a:tcPr/>
                </a:tc>
                <a:tc gridSpan="3">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ru-RU" sz="800" b="0" dirty="0" smtClean="0"/>
                        <a:t>3</a:t>
                      </a:r>
                      <a:r>
                        <a:rPr lang="en-US" sz="800" b="0" dirty="0" smtClean="0"/>
                        <a:t>Q</a:t>
                      </a:r>
                      <a:r>
                        <a:rPr lang="en-US" sz="800" b="0" baseline="0" dirty="0" smtClean="0"/>
                        <a:t> 201</a:t>
                      </a:r>
                      <a:r>
                        <a:rPr lang="ru-RU" sz="800" b="0" baseline="0" dirty="0" smtClean="0"/>
                        <a:t>7</a:t>
                      </a:r>
                      <a:endParaRPr lang="ru-RU" sz="800" b="0" dirty="0" smtClean="0"/>
                    </a:p>
                  </a:txBody>
                  <a:tcPr marL="0" marR="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3E627A"/>
                    </a:solidFill>
                  </a:tcPr>
                </a:tc>
                <a:tc hMerge="1">
                  <a:txBody>
                    <a:bodyPr/>
                    <a:lstStyle/>
                    <a:p>
                      <a:pPr>
                        <a:spcBef>
                          <a:spcPts val="0"/>
                        </a:spcBef>
                        <a:spcAft>
                          <a:spcPts val="0"/>
                        </a:spcAft>
                      </a:pPr>
                      <a:endParaRPr lang="ru-RU" sz="800" dirty="0"/>
                    </a:p>
                  </a:txBody>
                  <a:tcPr/>
                </a:tc>
                <a:tc hMerge="1">
                  <a:txBody>
                    <a:bodyPr/>
                    <a:lstStyle/>
                    <a:p>
                      <a:pPr>
                        <a:spcBef>
                          <a:spcPts val="0"/>
                        </a:spcBef>
                        <a:spcAft>
                          <a:spcPts val="0"/>
                        </a:spcAft>
                      </a:pPr>
                      <a:endParaRPr lang="ru-RU" sz="800" dirty="0"/>
                    </a:p>
                  </a:txBody>
                  <a:tcPr/>
                </a:tc>
                <a:tc gridSpan="3">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ru-RU" sz="800" b="0" dirty="0" smtClean="0"/>
                        <a:t>4</a:t>
                      </a:r>
                      <a:r>
                        <a:rPr lang="en-US" sz="800" b="0" dirty="0" smtClean="0"/>
                        <a:t>Q</a:t>
                      </a:r>
                      <a:r>
                        <a:rPr lang="en-US" sz="800" b="0" baseline="0" dirty="0" smtClean="0"/>
                        <a:t> 201</a:t>
                      </a:r>
                      <a:r>
                        <a:rPr lang="ru-RU" sz="800" b="0" baseline="0" dirty="0" smtClean="0"/>
                        <a:t>7</a:t>
                      </a:r>
                      <a:endParaRPr lang="ru-RU" sz="800" b="0" dirty="0" smtClean="0"/>
                    </a:p>
                  </a:txBody>
                  <a:tcPr marL="0" marR="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3E627A"/>
                    </a:solidFill>
                  </a:tcPr>
                </a:tc>
                <a:tc hMerge="1">
                  <a:txBody>
                    <a:bodyPr/>
                    <a:lstStyle/>
                    <a:p>
                      <a:pPr>
                        <a:spcBef>
                          <a:spcPts val="0"/>
                        </a:spcBef>
                        <a:spcAft>
                          <a:spcPts val="0"/>
                        </a:spcAft>
                      </a:pPr>
                      <a:endParaRPr lang="ru-RU" sz="800" dirty="0"/>
                    </a:p>
                  </a:txBody>
                  <a:tcPr/>
                </a:tc>
                <a:tc hMerge="1">
                  <a:txBody>
                    <a:bodyPr/>
                    <a:lstStyle/>
                    <a:p>
                      <a:pPr>
                        <a:spcBef>
                          <a:spcPts val="0"/>
                        </a:spcBef>
                        <a:spcAft>
                          <a:spcPts val="0"/>
                        </a:spcAft>
                      </a:pPr>
                      <a:endParaRPr lang="ru-RU" sz="800" dirty="0"/>
                    </a:p>
                  </a:txBody>
                  <a:tcPr/>
                </a:tc>
                <a:extLst>
                  <a:ext uri="{0D108BD9-81ED-4DB2-BD59-A6C34878D82A}">
                    <a16:rowId xmlns="" xmlns:a16="http://schemas.microsoft.com/office/drawing/2014/main" val="10000"/>
                  </a:ext>
                </a:extLst>
              </a:tr>
              <a:tr h="226230">
                <a:tc vMerge="1">
                  <a:txBody>
                    <a:bodyPr/>
                    <a:lstStyle/>
                    <a:p>
                      <a:pPr>
                        <a:spcBef>
                          <a:spcPts val="0"/>
                        </a:spcBef>
                        <a:spcAft>
                          <a:spcPts val="0"/>
                        </a:spcAft>
                      </a:pPr>
                      <a:endParaRPr lang="ru-RU" sz="100" dirty="0"/>
                    </a:p>
                  </a:txBody>
                  <a:tcPr>
                    <a:lnR w="19050" cap="flat" cmpd="sng" algn="ctr">
                      <a:solidFill>
                        <a:schemeClr val="bg1"/>
                      </a:solidFill>
                      <a:prstDash val="solid"/>
                      <a:round/>
                      <a:headEnd type="none" w="med" len="med"/>
                      <a:tailEnd type="none" w="med" len="med"/>
                    </a:lnR>
                    <a:lnT w="38100" cmpd="sng">
                      <a:noFill/>
                    </a:lnT>
                    <a:lnB w="12700" cmpd="sng">
                      <a:noFill/>
                    </a:lnB>
                  </a:tcPr>
                </a:tc>
                <a:tc>
                  <a:txBody>
                    <a:bodyPr/>
                    <a:lstStyle/>
                    <a:p>
                      <a:pPr algn="ctr">
                        <a:spcBef>
                          <a:spcPts val="0"/>
                        </a:spcBef>
                        <a:spcAft>
                          <a:spcPts val="0"/>
                        </a:spcAft>
                      </a:pPr>
                      <a:r>
                        <a:rPr lang="ru-RU" sz="800" dirty="0" smtClean="0">
                          <a:solidFill>
                            <a:schemeClr val="bg1"/>
                          </a:solidFill>
                        </a:rPr>
                        <a:t>ИЮЛЬ</a:t>
                      </a:r>
                      <a:endParaRPr lang="ru-RU" sz="80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627A"/>
                    </a:solidFill>
                  </a:tcPr>
                </a:tc>
                <a:tc>
                  <a:txBody>
                    <a:bodyPr/>
                    <a:lstStyle/>
                    <a:p>
                      <a:pPr algn="ctr">
                        <a:spcBef>
                          <a:spcPts val="0"/>
                        </a:spcBef>
                        <a:spcAft>
                          <a:spcPts val="0"/>
                        </a:spcAft>
                      </a:pPr>
                      <a:r>
                        <a:rPr lang="ru-RU" sz="800" dirty="0" smtClean="0">
                          <a:solidFill>
                            <a:schemeClr val="bg1"/>
                          </a:solidFill>
                        </a:rPr>
                        <a:t>АВГ</a:t>
                      </a:r>
                      <a:endParaRPr lang="ru-RU" sz="80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627A"/>
                    </a:solidFill>
                  </a:tcPr>
                </a:tc>
                <a:tc>
                  <a:txBody>
                    <a:bodyPr/>
                    <a:lstStyle/>
                    <a:p>
                      <a:pPr algn="ctr">
                        <a:spcBef>
                          <a:spcPts val="0"/>
                        </a:spcBef>
                        <a:spcAft>
                          <a:spcPts val="0"/>
                        </a:spcAft>
                      </a:pPr>
                      <a:r>
                        <a:rPr lang="ru-RU" sz="800" dirty="0" smtClean="0">
                          <a:solidFill>
                            <a:schemeClr val="bg1"/>
                          </a:solidFill>
                        </a:rPr>
                        <a:t>СЕНТ</a:t>
                      </a:r>
                      <a:endParaRPr lang="ru-RU" sz="80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627A"/>
                    </a:solidFill>
                  </a:tcPr>
                </a:tc>
                <a:tc>
                  <a:txBody>
                    <a:bodyPr/>
                    <a:lstStyle/>
                    <a:p>
                      <a:pPr algn="ctr">
                        <a:spcBef>
                          <a:spcPts val="0"/>
                        </a:spcBef>
                        <a:spcAft>
                          <a:spcPts val="0"/>
                        </a:spcAft>
                      </a:pPr>
                      <a:r>
                        <a:rPr lang="ru-RU" sz="800" dirty="0" smtClean="0">
                          <a:solidFill>
                            <a:schemeClr val="bg1"/>
                          </a:solidFill>
                        </a:rPr>
                        <a:t>ЯНВ</a:t>
                      </a:r>
                      <a:endParaRPr lang="ru-RU" sz="8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627A"/>
                    </a:solidFill>
                  </a:tcPr>
                </a:tc>
                <a:tc>
                  <a:txBody>
                    <a:bodyPr/>
                    <a:lstStyle/>
                    <a:p>
                      <a:pPr algn="ctr">
                        <a:spcBef>
                          <a:spcPts val="0"/>
                        </a:spcBef>
                        <a:spcAft>
                          <a:spcPts val="0"/>
                        </a:spcAft>
                      </a:pPr>
                      <a:r>
                        <a:rPr lang="ru-RU" sz="800" dirty="0" smtClean="0">
                          <a:solidFill>
                            <a:schemeClr val="bg1"/>
                          </a:solidFill>
                        </a:rPr>
                        <a:t>ФЕВ</a:t>
                      </a:r>
                      <a:endParaRPr lang="ru-RU" sz="80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627A"/>
                    </a:solidFill>
                  </a:tcPr>
                </a:tc>
                <a:tc>
                  <a:txBody>
                    <a:bodyPr/>
                    <a:lstStyle/>
                    <a:p>
                      <a:pPr algn="ctr">
                        <a:spcBef>
                          <a:spcPts val="0"/>
                        </a:spcBef>
                        <a:spcAft>
                          <a:spcPts val="0"/>
                        </a:spcAft>
                      </a:pPr>
                      <a:r>
                        <a:rPr lang="ru-RU" sz="800" dirty="0" smtClean="0">
                          <a:solidFill>
                            <a:schemeClr val="bg1"/>
                          </a:solidFill>
                        </a:rPr>
                        <a:t>МАРТ</a:t>
                      </a:r>
                      <a:endParaRPr lang="ru-RU" sz="80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627A"/>
                    </a:solidFill>
                  </a:tcPr>
                </a:tc>
                <a:tc>
                  <a:txBody>
                    <a:bodyPr/>
                    <a:lstStyle/>
                    <a:p>
                      <a:pPr algn="ctr">
                        <a:spcBef>
                          <a:spcPts val="0"/>
                        </a:spcBef>
                        <a:spcAft>
                          <a:spcPts val="0"/>
                        </a:spcAft>
                      </a:pPr>
                      <a:r>
                        <a:rPr lang="ru-RU" sz="800" dirty="0" smtClean="0">
                          <a:solidFill>
                            <a:schemeClr val="bg1"/>
                          </a:solidFill>
                        </a:rPr>
                        <a:t>АПР</a:t>
                      </a:r>
                      <a:endParaRPr lang="ru-RU" sz="8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627A"/>
                    </a:solidFill>
                  </a:tcPr>
                </a:tc>
                <a:tc>
                  <a:txBody>
                    <a:bodyPr/>
                    <a:lstStyle/>
                    <a:p>
                      <a:pPr algn="ctr">
                        <a:spcBef>
                          <a:spcPts val="0"/>
                        </a:spcBef>
                        <a:spcAft>
                          <a:spcPts val="0"/>
                        </a:spcAft>
                      </a:pPr>
                      <a:r>
                        <a:rPr lang="ru-RU" sz="800" dirty="0" smtClean="0">
                          <a:solidFill>
                            <a:schemeClr val="bg1"/>
                          </a:solidFill>
                        </a:rPr>
                        <a:t>МАЙ</a:t>
                      </a:r>
                      <a:endParaRPr lang="ru-RU" sz="80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627A"/>
                    </a:solidFill>
                  </a:tcPr>
                </a:tc>
                <a:tc>
                  <a:txBody>
                    <a:bodyPr/>
                    <a:lstStyle/>
                    <a:p>
                      <a:pPr algn="ctr">
                        <a:spcBef>
                          <a:spcPts val="0"/>
                        </a:spcBef>
                        <a:spcAft>
                          <a:spcPts val="0"/>
                        </a:spcAft>
                      </a:pPr>
                      <a:r>
                        <a:rPr lang="ru-RU" sz="800" dirty="0" smtClean="0">
                          <a:solidFill>
                            <a:schemeClr val="bg1"/>
                          </a:solidFill>
                        </a:rPr>
                        <a:t>ИЮНЬ</a:t>
                      </a:r>
                      <a:endParaRPr lang="ru-RU" sz="80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627A"/>
                    </a:solidFill>
                  </a:tcPr>
                </a:tc>
                <a:tc>
                  <a:txBody>
                    <a:bodyPr/>
                    <a:lstStyle/>
                    <a:p>
                      <a:pPr algn="ctr">
                        <a:spcBef>
                          <a:spcPts val="0"/>
                        </a:spcBef>
                        <a:spcAft>
                          <a:spcPts val="0"/>
                        </a:spcAft>
                      </a:pPr>
                      <a:r>
                        <a:rPr lang="ru-RU" sz="800" dirty="0" smtClean="0">
                          <a:solidFill>
                            <a:schemeClr val="bg1"/>
                          </a:solidFill>
                        </a:rPr>
                        <a:t>ИЮЛЬ</a:t>
                      </a:r>
                      <a:endParaRPr lang="ru-RU" sz="8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627A"/>
                    </a:solidFill>
                  </a:tcPr>
                </a:tc>
                <a:tc>
                  <a:txBody>
                    <a:bodyPr/>
                    <a:lstStyle/>
                    <a:p>
                      <a:pPr algn="ctr">
                        <a:spcBef>
                          <a:spcPts val="0"/>
                        </a:spcBef>
                        <a:spcAft>
                          <a:spcPts val="0"/>
                        </a:spcAft>
                      </a:pPr>
                      <a:r>
                        <a:rPr lang="ru-RU" sz="800" dirty="0" smtClean="0">
                          <a:solidFill>
                            <a:schemeClr val="bg1"/>
                          </a:solidFill>
                        </a:rPr>
                        <a:t>АВГ</a:t>
                      </a:r>
                      <a:endParaRPr lang="ru-RU" sz="80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627A"/>
                    </a:solidFill>
                  </a:tcPr>
                </a:tc>
                <a:tc>
                  <a:txBody>
                    <a:bodyPr/>
                    <a:lstStyle/>
                    <a:p>
                      <a:pPr algn="ctr">
                        <a:spcBef>
                          <a:spcPts val="0"/>
                        </a:spcBef>
                        <a:spcAft>
                          <a:spcPts val="0"/>
                        </a:spcAft>
                      </a:pPr>
                      <a:r>
                        <a:rPr lang="ru-RU" sz="800" dirty="0" smtClean="0">
                          <a:solidFill>
                            <a:schemeClr val="bg1"/>
                          </a:solidFill>
                        </a:rPr>
                        <a:t>СЕНТ</a:t>
                      </a:r>
                      <a:endParaRPr lang="ru-RU" sz="80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627A"/>
                    </a:solidFill>
                  </a:tcPr>
                </a:tc>
                <a:tc>
                  <a:txBody>
                    <a:bodyPr/>
                    <a:lstStyle/>
                    <a:p>
                      <a:pPr algn="ctr">
                        <a:spcBef>
                          <a:spcPts val="0"/>
                        </a:spcBef>
                        <a:spcAft>
                          <a:spcPts val="0"/>
                        </a:spcAft>
                      </a:pPr>
                      <a:r>
                        <a:rPr lang="ru-RU" sz="800" dirty="0" smtClean="0">
                          <a:solidFill>
                            <a:schemeClr val="bg1"/>
                          </a:solidFill>
                        </a:rPr>
                        <a:t>ОКТ</a:t>
                      </a:r>
                      <a:endParaRPr lang="ru-RU" sz="800"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627A"/>
                    </a:solidFill>
                  </a:tcPr>
                </a:tc>
                <a:tc>
                  <a:txBody>
                    <a:bodyPr/>
                    <a:lstStyle/>
                    <a:p>
                      <a:pPr algn="ctr">
                        <a:spcBef>
                          <a:spcPts val="0"/>
                        </a:spcBef>
                        <a:spcAft>
                          <a:spcPts val="0"/>
                        </a:spcAft>
                      </a:pPr>
                      <a:r>
                        <a:rPr lang="ru-RU" sz="800" dirty="0" smtClean="0">
                          <a:solidFill>
                            <a:schemeClr val="bg1"/>
                          </a:solidFill>
                        </a:rPr>
                        <a:t>НОЯБ</a:t>
                      </a:r>
                      <a:endParaRPr lang="ru-RU" sz="80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627A"/>
                    </a:solidFill>
                  </a:tcPr>
                </a:tc>
                <a:tc>
                  <a:txBody>
                    <a:bodyPr/>
                    <a:lstStyle/>
                    <a:p>
                      <a:pPr algn="ctr">
                        <a:spcBef>
                          <a:spcPts val="0"/>
                        </a:spcBef>
                        <a:spcAft>
                          <a:spcPts val="0"/>
                        </a:spcAft>
                      </a:pPr>
                      <a:r>
                        <a:rPr lang="ru-RU" sz="800" dirty="0" smtClean="0">
                          <a:solidFill>
                            <a:schemeClr val="bg1"/>
                          </a:solidFill>
                        </a:rPr>
                        <a:t>ДЕК</a:t>
                      </a:r>
                      <a:endParaRPr lang="ru-RU" sz="80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627A"/>
                    </a:solidFill>
                  </a:tcPr>
                </a:tc>
                <a:extLst>
                  <a:ext uri="{0D108BD9-81ED-4DB2-BD59-A6C34878D82A}">
                    <a16:rowId xmlns="" xmlns:a16="http://schemas.microsoft.com/office/drawing/2014/main" val="10001"/>
                  </a:ext>
                </a:extLst>
              </a:tr>
              <a:tr h="315663">
                <a:tc rowSpan="2">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ru-RU" sz="1000" kern="1200" baseline="0" dirty="0" smtClean="0">
                          <a:solidFill>
                            <a:schemeClr val="dk1"/>
                          </a:solidFill>
                          <a:latin typeface="+mn-lt"/>
                          <a:ea typeface="+mn-ea"/>
                          <a:cs typeface="+mn-cs"/>
                        </a:rPr>
                        <a:t>Об обеспечении безопасности инфраструктуры SWIFT российских пользователей</a:t>
                      </a:r>
                    </a:p>
                  </a:txBody>
                  <a:tcPr marL="72000" marR="4572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spcBef>
                          <a:spcPts val="0"/>
                        </a:spcBef>
                        <a:spcAft>
                          <a:spcPts val="0"/>
                        </a:spcAft>
                      </a:pPr>
                      <a:endParaRPr lang="ru-RU" sz="1000" dirty="0"/>
                    </a:p>
                  </a:txBody>
                  <a:tcPr marL="0" marR="0" marT="0" marB="0">
                    <a:lnL w="19050" cap="flat" cmpd="sng" algn="ctr">
                      <a:solidFill>
                        <a:schemeClr val="bg1"/>
                      </a:solidFill>
                      <a:prstDash val="solid"/>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12700" cap="flat" cmpd="sng" algn="ctr">
                      <a:solidFill>
                        <a:schemeClr val="bg1"/>
                      </a:solidFill>
                      <a:prstDash val="solid"/>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12700" cap="flat" cmpd="sng" algn="ctr">
                      <a:solidFill>
                        <a:schemeClr val="bg1"/>
                      </a:solidFill>
                      <a:prstDash val="solid"/>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12700" cap="flat" cmpd="sng" algn="ctr">
                      <a:solidFill>
                        <a:schemeClr val="bg1"/>
                      </a:solidFill>
                      <a:prstDash val="solid"/>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19050" cap="flat" cmpd="sng" algn="ctr">
                      <a:solidFill>
                        <a:schemeClr val="bg1"/>
                      </a:solidFill>
                      <a:prstDash val="solid"/>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792598030"/>
                  </a:ext>
                </a:extLst>
              </a:tr>
              <a:tr h="288032">
                <a:tc vMerge="1">
                  <a:txBody>
                    <a:bodyPr/>
                    <a:lstStyle/>
                    <a:p>
                      <a:pPr>
                        <a:spcAft>
                          <a:spcPts val="0"/>
                        </a:spcAft>
                      </a:pPr>
                      <a:endParaRPr lang="ru-RU" sz="1000" kern="1200" dirty="0">
                        <a:solidFill>
                          <a:schemeClr val="dk1"/>
                        </a:solidFill>
                        <a:latin typeface="+mn-lt"/>
                        <a:ea typeface="+mn-ea"/>
                        <a:cs typeface="+mn-cs"/>
                      </a:endParaRPr>
                    </a:p>
                  </a:txBody>
                  <a:tcPr marL="45720" marR="4572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spcBef>
                          <a:spcPts val="0"/>
                        </a:spcBef>
                        <a:spcAft>
                          <a:spcPts val="0"/>
                        </a:spcAft>
                      </a:pPr>
                      <a:endParaRPr lang="ru-RU" sz="1000" dirty="0"/>
                    </a:p>
                  </a:txBody>
                  <a:tcPr marL="0" marR="0" marT="0" marB="0">
                    <a:lnL w="19050" cap="flat" cmpd="sng" algn="ctr">
                      <a:solidFill>
                        <a:schemeClr val="bg1"/>
                      </a:solidFill>
                      <a:prstDash val="solid"/>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12700" cap="flat" cmpd="sng" algn="ctr">
                      <a:solidFill>
                        <a:schemeClr val="bg1"/>
                      </a:solidFill>
                      <a:prstDash val="solid"/>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12700" cap="flat" cmpd="sng" algn="ctr">
                      <a:solidFill>
                        <a:schemeClr val="bg1"/>
                      </a:solidFill>
                      <a:prstDash val="solid"/>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12700" cap="flat" cmpd="sng" algn="ctr">
                      <a:solidFill>
                        <a:schemeClr val="bg1"/>
                      </a:solidFill>
                      <a:prstDash val="solid"/>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19050" cap="flat" cmpd="sng" algn="ctr">
                      <a:solidFill>
                        <a:schemeClr val="bg1"/>
                      </a:solidFill>
                      <a:prstDash val="solid"/>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6350" cap="flat" cmpd="sng" algn="ctr">
                      <a:solidFill>
                        <a:schemeClr val="bg2">
                          <a:lumMod val="90000"/>
                        </a:schemeClr>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0"/>
                        </a:spcBef>
                        <a:spcAft>
                          <a:spcPts val="0"/>
                        </a:spcAft>
                      </a:pPr>
                      <a:endParaRPr lang="ru-RU" sz="1000" dirty="0"/>
                    </a:p>
                  </a:txBody>
                  <a:tcPr marL="0" marR="0" marT="0" marB="0">
                    <a:lnL w="6350" cap="flat" cmpd="sng" algn="ctr">
                      <a:solidFill>
                        <a:schemeClr val="bg2">
                          <a:lumMod val="90000"/>
                        </a:schemeClr>
                      </a:solidFill>
                      <a:prstDash val="sysDot"/>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bl>
          </a:graphicData>
        </a:graphic>
      </p:graphicFrame>
      <p:grpSp>
        <p:nvGrpSpPr>
          <p:cNvPr id="15" name="Группа 14"/>
          <p:cNvGrpSpPr/>
          <p:nvPr/>
        </p:nvGrpSpPr>
        <p:grpSpPr>
          <a:xfrm>
            <a:off x="4795454" y="5418138"/>
            <a:ext cx="1092392" cy="230832"/>
            <a:chOff x="5565238" y="1048481"/>
            <a:chExt cx="1092392" cy="230832"/>
          </a:xfrm>
        </p:grpSpPr>
        <p:sp>
          <p:nvSpPr>
            <p:cNvPr id="16" name="TextBox 15"/>
            <p:cNvSpPr txBox="1"/>
            <p:nvPr/>
          </p:nvSpPr>
          <p:spPr>
            <a:xfrm>
              <a:off x="5620334" y="1048481"/>
              <a:ext cx="1037296" cy="230832"/>
            </a:xfrm>
            <a:prstGeom prst="rect">
              <a:avLst/>
            </a:prstGeom>
            <a:noFill/>
          </p:spPr>
          <p:txBody>
            <a:bodyPr wrap="square" rtlCol="0">
              <a:spAutoFit/>
            </a:bodyPr>
            <a:lstStyle/>
            <a:p>
              <a:r>
                <a:rPr lang="ru-RU" sz="900" dirty="0" smtClean="0"/>
                <a:t>28.02.2017</a:t>
              </a:r>
              <a:endParaRPr lang="ru-RU" sz="900" dirty="0"/>
            </a:p>
          </p:txBody>
        </p:sp>
        <p:sp>
          <p:nvSpPr>
            <p:cNvPr id="17" name="Овал 16"/>
            <p:cNvSpPr/>
            <p:nvPr/>
          </p:nvSpPr>
          <p:spPr>
            <a:xfrm>
              <a:off x="5565238" y="1126923"/>
              <a:ext cx="72008" cy="74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8" name="Группа 17"/>
          <p:cNvGrpSpPr/>
          <p:nvPr/>
        </p:nvGrpSpPr>
        <p:grpSpPr>
          <a:xfrm>
            <a:off x="6014672" y="5418176"/>
            <a:ext cx="1092392" cy="230832"/>
            <a:chOff x="6832198" y="1048519"/>
            <a:chExt cx="1092392" cy="230832"/>
          </a:xfrm>
        </p:grpSpPr>
        <p:sp>
          <p:nvSpPr>
            <p:cNvPr id="19" name="TextBox 18"/>
            <p:cNvSpPr txBox="1"/>
            <p:nvPr/>
          </p:nvSpPr>
          <p:spPr>
            <a:xfrm>
              <a:off x="6887294" y="1048519"/>
              <a:ext cx="1037296" cy="230832"/>
            </a:xfrm>
            <a:prstGeom prst="rect">
              <a:avLst/>
            </a:prstGeom>
            <a:noFill/>
          </p:spPr>
          <p:txBody>
            <a:bodyPr wrap="square" rtlCol="0">
              <a:spAutoFit/>
            </a:bodyPr>
            <a:lstStyle/>
            <a:p>
              <a:r>
                <a:rPr lang="ru-RU" sz="900" dirty="0" smtClean="0"/>
                <a:t>04.04.2017</a:t>
              </a:r>
              <a:endParaRPr lang="ru-RU" sz="900" dirty="0"/>
            </a:p>
          </p:txBody>
        </p:sp>
        <p:sp>
          <p:nvSpPr>
            <p:cNvPr id="20" name="Овал 19"/>
            <p:cNvSpPr/>
            <p:nvPr/>
          </p:nvSpPr>
          <p:spPr>
            <a:xfrm>
              <a:off x="6832198" y="1126961"/>
              <a:ext cx="72008" cy="74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21" name="Группа 20"/>
          <p:cNvGrpSpPr/>
          <p:nvPr/>
        </p:nvGrpSpPr>
        <p:grpSpPr>
          <a:xfrm>
            <a:off x="7253400" y="5418214"/>
            <a:ext cx="1092392" cy="230832"/>
            <a:chOff x="8070926" y="1048557"/>
            <a:chExt cx="1092392" cy="230832"/>
          </a:xfrm>
        </p:grpSpPr>
        <p:sp>
          <p:nvSpPr>
            <p:cNvPr id="22" name="TextBox 21"/>
            <p:cNvSpPr txBox="1"/>
            <p:nvPr/>
          </p:nvSpPr>
          <p:spPr>
            <a:xfrm>
              <a:off x="8126022" y="1048557"/>
              <a:ext cx="1037296" cy="230832"/>
            </a:xfrm>
            <a:prstGeom prst="rect">
              <a:avLst/>
            </a:prstGeom>
            <a:noFill/>
          </p:spPr>
          <p:txBody>
            <a:bodyPr wrap="square" rtlCol="0">
              <a:spAutoFit/>
            </a:bodyPr>
            <a:lstStyle/>
            <a:p>
              <a:r>
                <a:rPr lang="ru-RU" sz="900" dirty="0" smtClean="0"/>
                <a:t>14.07.2017</a:t>
              </a:r>
              <a:endParaRPr lang="ru-RU" sz="900" dirty="0"/>
            </a:p>
          </p:txBody>
        </p:sp>
        <p:sp>
          <p:nvSpPr>
            <p:cNvPr id="23" name="Овал 22"/>
            <p:cNvSpPr/>
            <p:nvPr/>
          </p:nvSpPr>
          <p:spPr>
            <a:xfrm>
              <a:off x="8070926" y="1126999"/>
              <a:ext cx="72008" cy="74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4" name="Группа 23"/>
          <p:cNvGrpSpPr/>
          <p:nvPr/>
        </p:nvGrpSpPr>
        <p:grpSpPr>
          <a:xfrm>
            <a:off x="8563497" y="5455264"/>
            <a:ext cx="1089119" cy="230832"/>
            <a:chOff x="9283743" y="1048595"/>
            <a:chExt cx="1089119" cy="230832"/>
          </a:xfrm>
        </p:grpSpPr>
        <p:sp>
          <p:nvSpPr>
            <p:cNvPr id="25" name="TextBox 24"/>
            <p:cNvSpPr txBox="1"/>
            <p:nvPr/>
          </p:nvSpPr>
          <p:spPr>
            <a:xfrm>
              <a:off x="9335566" y="1048595"/>
              <a:ext cx="1037296" cy="230832"/>
            </a:xfrm>
            <a:prstGeom prst="rect">
              <a:avLst/>
            </a:prstGeom>
            <a:noFill/>
          </p:spPr>
          <p:txBody>
            <a:bodyPr wrap="square" rtlCol="0">
              <a:spAutoFit/>
            </a:bodyPr>
            <a:lstStyle/>
            <a:p>
              <a:r>
                <a:rPr lang="ru-RU" sz="900" dirty="0" smtClean="0"/>
                <a:t>06.10.2017</a:t>
              </a:r>
              <a:endParaRPr lang="ru-RU" sz="900" dirty="0"/>
            </a:p>
          </p:txBody>
        </p:sp>
        <p:sp>
          <p:nvSpPr>
            <p:cNvPr id="26" name="Овал 25"/>
            <p:cNvSpPr/>
            <p:nvPr/>
          </p:nvSpPr>
          <p:spPr>
            <a:xfrm>
              <a:off x="9283743" y="1130402"/>
              <a:ext cx="65462" cy="67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solidFill>
                  <a:schemeClr val="tx1"/>
                </a:solidFill>
              </a:endParaRPr>
            </a:p>
          </p:txBody>
        </p:sp>
      </p:grpSp>
      <p:grpSp>
        <p:nvGrpSpPr>
          <p:cNvPr id="27" name="Группа 26"/>
          <p:cNvGrpSpPr/>
          <p:nvPr/>
        </p:nvGrpSpPr>
        <p:grpSpPr>
          <a:xfrm>
            <a:off x="8567739" y="5759433"/>
            <a:ext cx="1092392" cy="230832"/>
            <a:chOff x="9280470" y="1048595"/>
            <a:chExt cx="1092392" cy="230832"/>
          </a:xfrm>
        </p:grpSpPr>
        <p:sp>
          <p:nvSpPr>
            <p:cNvPr id="28" name="TextBox 27"/>
            <p:cNvSpPr txBox="1"/>
            <p:nvPr/>
          </p:nvSpPr>
          <p:spPr>
            <a:xfrm>
              <a:off x="9335566" y="1048595"/>
              <a:ext cx="1037296" cy="230832"/>
            </a:xfrm>
            <a:prstGeom prst="rect">
              <a:avLst/>
            </a:prstGeom>
            <a:noFill/>
          </p:spPr>
          <p:txBody>
            <a:bodyPr wrap="square" rtlCol="0">
              <a:spAutoFit/>
            </a:bodyPr>
            <a:lstStyle/>
            <a:p>
              <a:r>
                <a:rPr lang="ru-RU" sz="900" dirty="0" smtClean="0"/>
                <a:t>05.12.2017</a:t>
              </a:r>
              <a:endParaRPr lang="ru-RU" sz="900" dirty="0"/>
            </a:p>
          </p:txBody>
        </p:sp>
        <p:sp>
          <p:nvSpPr>
            <p:cNvPr id="29" name="Овал 28"/>
            <p:cNvSpPr/>
            <p:nvPr/>
          </p:nvSpPr>
          <p:spPr>
            <a:xfrm>
              <a:off x="9280470" y="1127037"/>
              <a:ext cx="72008" cy="74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solidFill>
                  <a:schemeClr val="tx1"/>
                </a:solidFill>
              </a:endParaRPr>
            </a:p>
          </p:txBody>
        </p:sp>
      </p:grpSp>
      <p:grpSp>
        <p:nvGrpSpPr>
          <p:cNvPr id="30" name="Группа 29"/>
          <p:cNvGrpSpPr/>
          <p:nvPr/>
        </p:nvGrpSpPr>
        <p:grpSpPr>
          <a:xfrm>
            <a:off x="3632253" y="5418138"/>
            <a:ext cx="1092392" cy="230832"/>
            <a:chOff x="9280470" y="1048595"/>
            <a:chExt cx="1092392" cy="230832"/>
          </a:xfrm>
        </p:grpSpPr>
        <p:sp>
          <p:nvSpPr>
            <p:cNvPr id="31" name="TextBox 30"/>
            <p:cNvSpPr txBox="1"/>
            <p:nvPr/>
          </p:nvSpPr>
          <p:spPr>
            <a:xfrm>
              <a:off x="9335566" y="1048595"/>
              <a:ext cx="1037296" cy="230832"/>
            </a:xfrm>
            <a:prstGeom prst="rect">
              <a:avLst/>
            </a:prstGeom>
            <a:noFill/>
          </p:spPr>
          <p:txBody>
            <a:bodyPr wrap="square" rtlCol="0">
              <a:spAutoFit/>
            </a:bodyPr>
            <a:lstStyle/>
            <a:p>
              <a:r>
                <a:rPr lang="ru-RU" sz="900" dirty="0" smtClean="0"/>
                <a:t>13.09.2016</a:t>
              </a:r>
              <a:endParaRPr lang="ru-RU" sz="900" dirty="0"/>
            </a:p>
          </p:txBody>
        </p:sp>
        <p:sp>
          <p:nvSpPr>
            <p:cNvPr id="32" name="Овал 31"/>
            <p:cNvSpPr/>
            <p:nvPr/>
          </p:nvSpPr>
          <p:spPr>
            <a:xfrm>
              <a:off x="9280470" y="1127037"/>
              <a:ext cx="72008" cy="74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3" name="Прямоугольная выноска 2"/>
          <p:cNvSpPr/>
          <p:nvPr/>
        </p:nvSpPr>
        <p:spPr>
          <a:xfrm>
            <a:off x="9791520" y="5243189"/>
            <a:ext cx="2219261" cy="830997"/>
          </a:xfrm>
          <a:prstGeom prst="wedgeRectCallout">
            <a:avLst>
              <a:gd name="adj1" fmla="val -64666"/>
              <a:gd name="adj2" fmla="val 3970"/>
            </a:avLst>
          </a:prstGeom>
          <a:solidFill>
            <a:srgbClr val="3E627A"/>
          </a:solidFill>
        </p:spPr>
        <p:txBody>
          <a:bodyPr wrap="square">
            <a:spAutoFit/>
          </a:bodyPr>
          <a:lstStyle/>
          <a:p>
            <a:r>
              <a:rPr lang="ru-RU" sz="1200" dirty="0" smtClean="0">
                <a:solidFill>
                  <a:schemeClr val="bg1"/>
                </a:solidFill>
              </a:rPr>
              <a:t>Достигнута </a:t>
            </a:r>
            <a:r>
              <a:rPr lang="ru-RU" sz="1200" dirty="0">
                <a:solidFill>
                  <a:schemeClr val="bg1"/>
                </a:solidFill>
              </a:rPr>
              <a:t>договоренность об информировании ЦБ РФ о непрошедших </a:t>
            </a:r>
            <a:r>
              <a:rPr lang="ru-RU" sz="1200" dirty="0" err="1">
                <a:solidFill>
                  <a:schemeClr val="bg1"/>
                </a:solidFill>
              </a:rPr>
              <a:t>самоаттестацию</a:t>
            </a:r>
            <a:endParaRPr lang="ru-RU" sz="1200" dirty="0">
              <a:solidFill>
                <a:schemeClr val="bg1"/>
              </a:solidFill>
            </a:endParaRPr>
          </a:p>
        </p:txBody>
      </p:sp>
    </p:spTree>
    <p:extLst>
      <p:ext uri="{BB962C8B-B14F-4D97-AF65-F5344CB8AC3E}">
        <p14:creationId xmlns:p14="http://schemas.microsoft.com/office/powerpoint/2010/main" val="3791393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9E2B10B-2B5B-4D21-B621-3C15B0884A5E}" type="slidenum">
              <a:rPr lang="ru-RU" smtClean="0"/>
              <a:pPr/>
              <a:t>7</a:t>
            </a:fld>
            <a:endParaRPr lang="ru-RU"/>
          </a:p>
        </p:txBody>
      </p:sp>
      <p:graphicFrame>
        <p:nvGraphicFramePr>
          <p:cNvPr id="3" name="Схема 2"/>
          <p:cNvGraphicFramePr/>
          <p:nvPr>
            <p:extLst>
              <p:ext uri="{D42A27DB-BD31-4B8C-83A1-F6EECF244321}">
                <p14:modId xmlns:p14="http://schemas.microsoft.com/office/powerpoint/2010/main" val="2812613117"/>
              </p:ext>
            </p:extLst>
          </p:nvPr>
        </p:nvGraphicFramePr>
        <p:xfrm>
          <a:off x="1280081" y="2055639"/>
          <a:ext cx="5159707" cy="365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1278421" y="106915"/>
            <a:ext cx="10658920" cy="817799"/>
          </a:xfrm>
          <a:prstGeom prst="rect">
            <a:avLst/>
          </a:prstGeom>
        </p:spPr>
        <p:txBody>
          <a:bodyPr wrap="square" lIns="108850" tIns="54425" rIns="108850" bIns="54425">
            <a:spAutoFit/>
          </a:bodyPr>
          <a:lstStyle/>
          <a:p>
            <a:r>
              <a:rPr lang="en-US" sz="2600" b="1" dirty="0"/>
              <a:t>CUSTOMER SECURITY PROGRAMME (CSP)</a:t>
            </a:r>
          </a:p>
          <a:p>
            <a:r>
              <a:rPr lang="ru-RU" sz="2000" dirty="0">
                <a:solidFill>
                  <a:schemeClr val="tx1">
                    <a:lumMod val="85000"/>
                    <a:lumOff val="15000"/>
                  </a:schemeClr>
                </a:solidFill>
                <a:latin typeface="+mj-lt"/>
              </a:rPr>
              <a:t>ОСНОВНЫЕ МОМЕНТЫ</a:t>
            </a:r>
          </a:p>
        </p:txBody>
      </p:sp>
      <p:sp>
        <p:nvSpPr>
          <p:cNvPr id="5" name="Прямоугольник 4"/>
          <p:cNvSpPr/>
          <p:nvPr/>
        </p:nvSpPr>
        <p:spPr>
          <a:xfrm>
            <a:off x="1357200" y="974948"/>
            <a:ext cx="10642661" cy="848577"/>
          </a:xfrm>
          <a:prstGeom prst="rect">
            <a:avLst/>
          </a:prstGeom>
          <a:solidFill>
            <a:srgbClr val="C81030"/>
          </a:solidFill>
        </p:spPr>
        <p:txBody>
          <a:bodyPr wrap="square" lIns="108850" tIns="54425" rIns="108850" bIns="54425">
            <a:spAutoFit/>
          </a:bodyPr>
          <a:lstStyle/>
          <a:p>
            <a:pPr algn="just">
              <a:buClr>
                <a:srgbClr val="C00000"/>
              </a:buClr>
            </a:pPr>
            <a:r>
              <a:rPr lang="ru-RU" sz="1600" dirty="0">
                <a:solidFill>
                  <a:schemeClr val="bg1"/>
                </a:solidFill>
              </a:rPr>
              <a:t>Программа Безопасности Пользователей </a:t>
            </a:r>
            <a:r>
              <a:rPr lang="en-US" sz="1600" dirty="0">
                <a:solidFill>
                  <a:schemeClr val="bg1"/>
                </a:solidFill>
              </a:rPr>
              <a:t>(</a:t>
            </a:r>
            <a:r>
              <a:rPr lang="en-US" sz="1600" b="1" dirty="0">
                <a:solidFill>
                  <a:schemeClr val="bg1"/>
                </a:solidFill>
              </a:rPr>
              <a:t>CSP</a:t>
            </a:r>
            <a:r>
              <a:rPr lang="en-US" sz="1600" dirty="0">
                <a:solidFill>
                  <a:schemeClr val="bg1"/>
                </a:solidFill>
              </a:rPr>
              <a:t>) </a:t>
            </a:r>
            <a:r>
              <a:rPr lang="ru-RU" sz="1600" dirty="0">
                <a:solidFill>
                  <a:schemeClr val="bg1"/>
                </a:solidFill>
              </a:rPr>
              <a:t>была разработана </a:t>
            </a:r>
            <a:r>
              <a:rPr lang="en-US" sz="1600" dirty="0">
                <a:solidFill>
                  <a:schemeClr val="bg1"/>
                </a:solidFill>
              </a:rPr>
              <a:t>SWIFT </a:t>
            </a:r>
            <a:r>
              <a:rPr lang="ru-RU" sz="1600" dirty="0">
                <a:solidFill>
                  <a:schemeClr val="bg1"/>
                </a:solidFill>
              </a:rPr>
              <a:t>для усиления уровня информационной безопасности всего финансового сообщества в мире и </a:t>
            </a:r>
            <a:r>
              <a:rPr lang="ru-RU" sz="1600" b="1" dirty="0" smtClean="0">
                <a:solidFill>
                  <a:schemeClr val="bg1"/>
                </a:solidFill>
              </a:rPr>
              <a:t>ОБЯЗАТЕЛЬНА</a:t>
            </a:r>
            <a:r>
              <a:rPr lang="ru-RU" sz="1600" dirty="0" smtClean="0">
                <a:solidFill>
                  <a:schemeClr val="bg1"/>
                </a:solidFill>
              </a:rPr>
              <a:t> для </a:t>
            </a:r>
            <a:r>
              <a:rPr lang="ru-RU" sz="1600" dirty="0">
                <a:solidFill>
                  <a:schemeClr val="bg1"/>
                </a:solidFill>
              </a:rPr>
              <a:t>всех пользователей </a:t>
            </a:r>
            <a:r>
              <a:rPr lang="en-US" sz="1600" dirty="0">
                <a:solidFill>
                  <a:schemeClr val="bg1"/>
                </a:solidFill>
              </a:rPr>
              <a:t>SWIFT</a:t>
            </a:r>
            <a:endParaRPr lang="ru-RU" sz="1600" dirty="0">
              <a:solidFill>
                <a:schemeClr val="bg1"/>
              </a:solidFill>
            </a:endParaRPr>
          </a:p>
        </p:txBody>
      </p:sp>
      <p:sp>
        <p:nvSpPr>
          <p:cNvPr id="6" name="TextBox 5"/>
          <p:cNvSpPr txBox="1"/>
          <p:nvPr/>
        </p:nvSpPr>
        <p:spPr>
          <a:xfrm>
            <a:off x="3150968" y="5851114"/>
            <a:ext cx="3118569" cy="246221"/>
          </a:xfrm>
          <a:prstGeom prst="rect">
            <a:avLst/>
          </a:prstGeom>
          <a:solidFill>
            <a:schemeClr val="bg2"/>
          </a:solidFill>
        </p:spPr>
        <p:txBody>
          <a:bodyPr wrap="square" lIns="0" tIns="0" rIns="0" bIns="0" rtlCol="0">
            <a:spAutoFit/>
          </a:bodyPr>
          <a:lstStyle>
            <a:defPPr>
              <a:defRPr lang="ru-RU"/>
            </a:defPPr>
            <a:lvl1pPr algn="ctr">
              <a:defRPr sz="1600"/>
            </a:lvl1pPr>
          </a:lstStyle>
          <a:p>
            <a:r>
              <a:rPr lang="ru-RU" dirty="0"/>
              <a:t>ФИНАНСОВОЕ СООБЩЕСТВО</a:t>
            </a:r>
          </a:p>
        </p:txBody>
      </p:sp>
      <p:sp>
        <p:nvSpPr>
          <p:cNvPr id="7" name="TextBox 6"/>
          <p:cNvSpPr txBox="1"/>
          <p:nvPr/>
        </p:nvSpPr>
        <p:spPr>
          <a:xfrm>
            <a:off x="4671670" y="2493690"/>
            <a:ext cx="1597867" cy="246221"/>
          </a:xfrm>
          <a:prstGeom prst="rect">
            <a:avLst/>
          </a:prstGeom>
          <a:solidFill>
            <a:schemeClr val="bg2"/>
          </a:solidFill>
        </p:spPr>
        <p:txBody>
          <a:bodyPr wrap="square" lIns="0" tIns="0" rIns="0" bIns="0" rtlCol="0">
            <a:spAutoFit/>
          </a:bodyPr>
          <a:lstStyle>
            <a:defPPr>
              <a:defRPr lang="ru-RU"/>
            </a:defPPr>
            <a:lvl1pPr algn="ctr">
              <a:defRPr sz="1600">
                <a:solidFill>
                  <a:schemeClr val="bg1"/>
                </a:solidFill>
              </a:defRPr>
            </a:lvl1pPr>
          </a:lstStyle>
          <a:p>
            <a:r>
              <a:rPr lang="ru-RU" dirty="0">
                <a:solidFill>
                  <a:schemeClr val="tx1"/>
                </a:solidFill>
              </a:rPr>
              <a:t>ОРГАНИЗАЦИЯ</a:t>
            </a:r>
          </a:p>
        </p:txBody>
      </p:sp>
      <p:sp>
        <p:nvSpPr>
          <p:cNvPr id="8" name="TextBox 7"/>
          <p:cNvSpPr txBox="1"/>
          <p:nvPr/>
        </p:nvSpPr>
        <p:spPr>
          <a:xfrm>
            <a:off x="1373585" y="4538064"/>
            <a:ext cx="1597518" cy="246221"/>
          </a:xfrm>
          <a:prstGeom prst="rect">
            <a:avLst/>
          </a:prstGeom>
          <a:solidFill>
            <a:schemeClr val="bg2"/>
          </a:solidFill>
        </p:spPr>
        <p:txBody>
          <a:bodyPr wrap="square" lIns="0" tIns="0" rIns="0" bIns="0" rtlCol="0">
            <a:spAutoFit/>
          </a:bodyPr>
          <a:lstStyle>
            <a:defPPr>
              <a:defRPr lang="ru-RU"/>
            </a:defPPr>
            <a:lvl1pPr algn="ctr">
              <a:defRPr sz="1600"/>
            </a:lvl1pPr>
          </a:lstStyle>
          <a:p>
            <a:r>
              <a:rPr lang="ru-RU" dirty="0"/>
              <a:t>КОНТРАГЕНТЫ</a:t>
            </a:r>
          </a:p>
        </p:txBody>
      </p:sp>
      <p:sp>
        <p:nvSpPr>
          <p:cNvPr id="10" name="TextBox 9"/>
          <p:cNvSpPr txBox="1"/>
          <p:nvPr/>
        </p:nvSpPr>
        <p:spPr>
          <a:xfrm>
            <a:off x="6517168" y="1989634"/>
            <a:ext cx="5698974" cy="1700092"/>
          </a:xfrm>
          <a:prstGeom prst="rect">
            <a:avLst/>
          </a:prstGeom>
          <a:noFill/>
        </p:spPr>
        <p:txBody>
          <a:bodyPr wrap="square" lIns="108850" tIns="54425" rIns="108850" bIns="54425" rtlCol="0">
            <a:spAutoFit/>
          </a:bodyPr>
          <a:lstStyle/>
          <a:p>
            <a:pPr marL="273050" indent="-273050">
              <a:spcBef>
                <a:spcPts val="714"/>
              </a:spcBef>
              <a:spcAft>
                <a:spcPts val="714"/>
              </a:spcAft>
              <a:buFont typeface="Wingdings" panose="05000000000000000000" pitchFamily="2" charset="2"/>
              <a:buChar char="Ø"/>
            </a:pPr>
            <a:r>
              <a:rPr lang="ru-RU" sz="1600" dirty="0"/>
              <a:t>Организация отвечает за безопасность и </a:t>
            </a:r>
            <a:r>
              <a:rPr lang="ru-RU" sz="1600" dirty="0" smtClean="0"/>
              <a:t>защиту</a:t>
            </a:r>
            <a:endParaRPr lang="ru-RU" sz="1600" dirty="0"/>
          </a:p>
          <a:p>
            <a:pPr marL="273050" indent="-273050">
              <a:spcBef>
                <a:spcPts val="714"/>
              </a:spcBef>
              <a:spcAft>
                <a:spcPts val="714"/>
              </a:spcAft>
              <a:buFont typeface="Wingdings" panose="05000000000000000000" pitchFamily="2" charset="2"/>
              <a:buChar char="Ø"/>
            </a:pPr>
            <a:r>
              <a:rPr lang="ru-RU" sz="1600" dirty="0"/>
              <a:t>Контрагенты помогают в предотвращении и </a:t>
            </a:r>
            <a:r>
              <a:rPr lang="ru-RU" sz="1600" dirty="0" smtClean="0"/>
              <a:t>обнаружении</a:t>
            </a:r>
            <a:endParaRPr lang="ru-RU" sz="1600" dirty="0"/>
          </a:p>
          <a:p>
            <a:pPr marL="273050" indent="-273050">
              <a:spcBef>
                <a:spcPts val="714"/>
              </a:spcBef>
              <a:spcAft>
                <a:spcPts val="714"/>
              </a:spcAft>
              <a:buFont typeface="Wingdings" panose="05000000000000000000" pitchFamily="2" charset="2"/>
              <a:buChar char="Ø"/>
            </a:pPr>
            <a:r>
              <a:rPr lang="ru-RU" sz="1600" dirty="0"/>
              <a:t>Финансовое сообщество участвует в обмене информацией и подготовке к </a:t>
            </a:r>
            <a:r>
              <a:rPr lang="ru-RU" sz="1600" dirty="0" err="1" smtClean="0"/>
              <a:t>киберугрозам</a:t>
            </a:r>
            <a:endParaRPr lang="ru-RU" sz="1600" dirty="0"/>
          </a:p>
        </p:txBody>
      </p:sp>
      <p:sp>
        <p:nvSpPr>
          <p:cNvPr id="12" name="Прямоугольник 11"/>
          <p:cNvSpPr/>
          <p:nvPr/>
        </p:nvSpPr>
        <p:spPr>
          <a:xfrm>
            <a:off x="6816411" y="5210538"/>
            <a:ext cx="5183449" cy="848577"/>
          </a:xfrm>
          <a:prstGeom prst="rect">
            <a:avLst/>
          </a:prstGeom>
          <a:noFill/>
        </p:spPr>
        <p:txBody>
          <a:bodyPr wrap="square" lIns="108850" tIns="54425" rIns="108850" bIns="54425" rtlCol="0">
            <a:spAutoFit/>
          </a:bodyPr>
          <a:lstStyle/>
          <a:p>
            <a:pPr algn="just"/>
            <a:r>
              <a:rPr lang="ru-RU" sz="1600" b="1" dirty="0">
                <a:solidFill>
                  <a:srgbClr val="C00000"/>
                </a:solidFill>
              </a:rPr>
              <a:t>До</a:t>
            </a:r>
            <a:r>
              <a:rPr lang="ru-RU" sz="1600" b="1" dirty="0"/>
              <a:t> </a:t>
            </a:r>
            <a:r>
              <a:rPr lang="ru-RU" sz="1600" b="1" dirty="0">
                <a:solidFill>
                  <a:srgbClr val="C00000"/>
                </a:solidFill>
              </a:rPr>
              <a:t>31 декабря </a:t>
            </a:r>
            <a:r>
              <a:rPr lang="ru-RU" sz="1600" b="1" dirty="0" smtClean="0">
                <a:solidFill>
                  <a:srgbClr val="C00000"/>
                </a:solidFill>
              </a:rPr>
              <a:t>2018г. </a:t>
            </a:r>
            <a:r>
              <a:rPr lang="ru-RU" sz="1600" dirty="0"/>
              <a:t>все обязательные Э</a:t>
            </a:r>
            <a:r>
              <a:rPr lang="ru-RU" sz="1600" dirty="0" smtClean="0"/>
              <a:t>лементы </a:t>
            </a:r>
            <a:r>
              <a:rPr lang="ru-RU" sz="1600" dirty="0"/>
              <a:t>К</a:t>
            </a:r>
            <a:r>
              <a:rPr lang="ru-RU" sz="1600" dirty="0" smtClean="0"/>
              <a:t>онтроля (ЭК) </a:t>
            </a:r>
            <a:r>
              <a:rPr lang="ru-RU" sz="1600" dirty="0"/>
              <a:t>должны быть внедрены в организации</a:t>
            </a:r>
            <a:r>
              <a:rPr lang="ru-RU" sz="1600" dirty="0" smtClean="0"/>
              <a:t>.</a:t>
            </a:r>
            <a:endParaRPr lang="en-US" sz="1600" dirty="0"/>
          </a:p>
        </p:txBody>
      </p:sp>
      <p:sp>
        <p:nvSpPr>
          <p:cNvPr id="13" name="Прямоугольник 12"/>
          <p:cNvSpPr/>
          <p:nvPr/>
        </p:nvSpPr>
        <p:spPr>
          <a:xfrm>
            <a:off x="6815286" y="4098938"/>
            <a:ext cx="5256583" cy="1077218"/>
          </a:xfrm>
          <a:prstGeom prst="rect">
            <a:avLst/>
          </a:prstGeom>
          <a:noFill/>
        </p:spPr>
        <p:txBody>
          <a:bodyPr wrap="square">
            <a:spAutoFit/>
          </a:bodyPr>
          <a:lstStyle/>
          <a:p>
            <a:r>
              <a:rPr lang="ru-RU" sz="1600" b="1" dirty="0">
                <a:solidFill>
                  <a:schemeClr val="tx1">
                    <a:lumMod val="75000"/>
                    <a:lumOff val="25000"/>
                  </a:schemeClr>
                </a:solidFill>
              </a:rPr>
              <a:t>До</a:t>
            </a:r>
            <a:r>
              <a:rPr lang="ru-RU" sz="1600" b="1" dirty="0"/>
              <a:t> </a:t>
            </a:r>
            <a:r>
              <a:rPr lang="ru-RU" sz="1600" b="1" dirty="0">
                <a:solidFill>
                  <a:schemeClr val="tx1">
                    <a:lumMod val="75000"/>
                    <a:lumOff val="25000"/>
                  </a:schemeClr>
                </a:solidFill>
              </a:rPr>
              <a:t>31 декабря 2017 </a:t>
            </a:r>
            <a:r>
              <a:rPr lang="ru-RU" sz="1600" dirty="0"/>
              <a:t>все пользователи должны </a:t>
            </a:r>
            <a:r>
              <a:rPr lang="ru-RU" sz="1600" dirty="0" smtClean="0"/>
              <a:t>были предоставить </a:t>
            </a:r>
            <a:r>
              <a:rPr lang="ru-RU" sz="1600" dirty="0"/>
              <a:t>результаты по </a:t>
            </a:r>
            <a:r>
              <a:rPr lang="ru-RU" sz="1600" dirty="0" err="1"/>
              <a:t>самоаттестации</a:t>
            </a:r>
            <a:r>
              <a:rPr lang="ru-RU" sz="1600" dirty="0"/>
              <a:t>, после чего аттестация </a:t>
            </a:r>
            <a:r>
              <a:rPr lang="ru-RU" sz="1600" dirty="0" smtClean="0"/>
              <a:t>стала </a:t>
            </a:r>
            <a:r>
              <a:rPr lang="ru-RU" sz="1600" b="1" dirty="0" smtClean="0">
                <a:solidFill>
                  <a:schemeClr val="tx1">
                    <a:lumMod val="75000"/>
                    <a:lumOff val="25000"/>
                  </a:schemeClr>
                </a:solidFill>
              </a:rPr>
              <a:t>обязательной</a:t>
            </a:r>
            <a:r>
              <a:rPr lang="ru-RU" sz="1600" dirty="0" smtClean="0"/>
              <a:t> </a:t>
            </a:r>
            <a:r>
              <a:rPr lang="ru-RU" sz="1600" b="1" dirty="0" smtClean="0">
                <a:solidFill>
                  <a:schemeClr val="tx1">
                    <a:lumMod val="75000"/>
                    <a:lumOff val="25000"/>
                  </a:schemeClr>
                </a:solidFill>
              </a:rPr>
              <a:t>ежегодной</a:t>
            </a:r>
            <a:r>
              <a:rPr lang="ru-RU" sz="1600" dirty="0" smtClean="0">
                <a:solidFill>
                  <a:schemeClr val="tx1">
                    <a:lumMod val="75000"/>
                    <a:lumOff val="25000"/>
                  </a:schemeClr>
                </a:solidFill>
              </a:rPr>
              <a:t> </a:t>
            </a:r>
            <a:r>
              <a:rPr lang="ru-RU" sz="1600" dirty="0"/>
              <a:t>процедурой.</a:t>
            </a:r>
            <a:endParaRPr lang="en-US" sz="1600" dirty="0"/>
          </a:p>
        </p:txBody>
      </p:sp>
      <p:cxnSp>
        <p:nvCxnSpPr>
          <p:cNvPr id="15" name="Прямая соединительная линия 14"/>
          <p:cNvCxnSpPr/>
          <p:nvPr/>
        </p:nvCxnSpPr>
        <p:spPr>
          <a:xfrm>
            <a:off x="6678530" y="3891026"/>
            <a:ext cx="5177316" cy="0"/>
          </a:xfrm>
          <a:prstGeom prst="line">
            <a:avLst/>
          </a:prstGeom>
          <a:ln>
            <a:solidFill>
              <a:srgbClr val="3E627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90686" y="4040570"/>
            <a:ext cx="648072" cy="461665"/>
          </a:xfrm>
          <a:prstGeom prst="rect">
            <a:avLst/>
          </a:prstGeom>
          <a:noFill/>
        </p:spPr>
        <p:txBody>
          <a:bodyPr wrap="square" rtlCol="0">
            <a:spAutoFit/>
          </a:bodyPr>
          <a:lstStyle/>
          <a:p>
            <a:r>
              <a:rPr lang="ru-RU" dirty="0" smtClean="0">
                <a:solidFill>
                  <a:schemeClr val="tx1">
                    <a:lumMod val="75000"/>
                    <a:lumOff val="25000"/>
                  </a:schemeClr>
                </a:solidFill>
                <a:sym typeface="Webdings"/>
              </a:rPr>
              <a:t></a:t>
            </a:r>
            <a:endParaRPr lang="ru-RU" dirty="0">
              <a:solidFill>
                <a:schemeClr val="tx1">
                  <a:lumMod val="75000"/>
                  <a:lumOff val="25000"/>
                </a:schemeClr>
              </a:solidFill>
            </a:endParaRPr>
          </a:p>
        </p:txBody>
      </p:sp>
      <p:sp>
        <p:nvSpPr>
          <p:cNvPr id="17" name="TextBox 16"/>
          <p:cNvSpPr txBox="1"/>
          <p:nvPr/>
        </p:nvSpPr>
        <p:spPr>
          <a:xfrm>
            <a:off x="6626878" y="5189129"/>
            <a:ext cx="648072" cy="400110"/>
          </a:xfrm>
          <a:prstGeom prst="rect">
            <a:avLst/>
          </a:prstGeom>
          <a:noFill/>
        </p:spPr>
        <p:txBody>
          <a:bodyPr wrap="square" rtlCol="0">
            <a:spAutoFit/>
          </a:bodyPr>
          <a:lstStyle/>
          <a:p>
            <a:r>
              <a:rPr lang="ru-RU" sz="2000" b="1" dirty="0" smtClean="0">
                <a:solidFill>
                  <a:srgbClr val="C00000"/>
                </a:solidFill>
                <a:sym typeface="Webdings"/>
              </a:rPr>
              <a:t>!</a:t>
            </a:r>
            <a:endParaRPr lang="ru-RU" sz="2000" b="1" dirty="0">
              <a:solidFill>
                <a:srgbClr val="C00000"/>
              </a:solidFill>
            </a:endParaRPr>
          </a:p>
        </p:txBody>
      </p:sp>
    </p:spTree>
    <p:extLst>
      <p:ext uri="{BB962C8B-B14F-4D97-AF65-F5344CB8AC3E}">
        <p14:creationId xmlns:p14="http://schemas.microsoft.com/office/powerpoint/2010/main" val="2476717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523434" y="6382122"/>
            <a:ext cx="479938" cy="360083"/>
          </a:xfrm>
        </p:spPr>
        <p:txBody>
          <a:bodyPr/>
          <a:lstStyle/>
          <a:p>
            <a:fld id="{B9E2B10B-2B5B-4D21-B621-3C15B0884A5E}" type="slidenum">
              <a:rPr lang="ru-RU" sz="1200" smtClean="0"/>
              <a:pPr/>
              <a:t>8</a:t>
            </a:fld>
            <a:endParaRPr lang="ru-RU" sz="1200" dirty="0"/>
          </a:p>
        </p:txBody>
      </p:sp>
      <p:sp>
        <p:nvSpPr>
          <p:cNvPr id="5" name="TextBox 4"/>
          <p:cNvSpPr txBox="1"/>
          <p:nvPr/>
        </p:nvSpPr>
        <p:spPr>
          <a:xfrm>
            <a:off x="1388554" y="1045123"/>
            <a:ext cx="10542672" cy="2264349"/>
          </a:xfrm>
          <a:prstGeom prst="rect">
            <a:avLst/>
          </a:prstGeom>
          <a:noFill/>
          <a:ln>
            <a:solidFill>
              <a:srgbClr val="3E627A"/>
            </a:solidFill>
          </a:ln>
        </p:spPr>
        <p:txBody>
          <a:bodyPr wrap="square" lIns="108850" tIns="54425" rIns="108850" bIns="54425" rtlCol="0">
            <a:spAutoFit/>
          </a:bodyPr>
          <a:lstStyle/>
          <a:p>
            <a:pPr algn="just">
              <a:lnSpc>
                <a:spcPts val="2800"/>
              </a:lnSpc>
              <a:buClr>
                <a:srgbClr val="C00000"/>
              </a:buClr>
            </a:pPr>
            <a:r>
              <a:rPr lang="ru-RU" sz="1600" dirty="0" smtClean="0">
                <a:sym typeface="Wingdings 3"/>
              </a:rPr>
              <a:t>  </a:t>
            </a:r>
            <a:r>
              <a:rPr lang="ru-RU" sz="1800" dirty="0" smtClean="0"/>
              <a:t>Формирование </a:t>
            </a:r>
            <a:r>
              <a:rPr lang="ru-RU" sz="1800" b="1" dirty="0">
                <a:solidFill>
                  <a:srgbClr val="3E627A"/>
                </a:solidFill>
              </a:rPr>
              <a:t>рабочей группы </a:t>
            </a:r>
            <a:r>
              <a:rPr lang="ru-RU" sz="1800" dirty="0"/>
              <a:t>по внедрению </a:t>
            </a:r>
            <a:r>
              <a:rPr lang="en-US" sz="1800" dirty="0" smtClean="0"/>
              <a:t>CSP</a:t>
            </a:r>
            <a:endParaRPr lang="ru-RU" sz="1800" dirty="0"/>
          </a:p>
          <a:p>
            <a:pPr algn="just">
              <a:lnSpc>
                <a:spcPts val="2800"/>
              </a:lnSpc>
              <a:buClr>
                <a:srgbClr val="C00000"/>
              </a:buClr>
            </a:pPr>
            <a:r>
              <a:rPr lang="ru-RU" sz="1600" dirty="0">
                <a:sym typeface="Wingdings 3"/>
              </a:rPr>
              <a:t> </a:t>
            </a:r>
            <a:r>
              <a:rPr lang="ru-RU" sz="1600" dirty="0" smtClean="0">
                <a:sym typeface="Wingdings 3"/>
              </a:rPr>
              <a:t> </a:t>
            </a:r>
            <a:r>
              <a:rPr lang="ru-RU" sz="1800" dirty="0" smtClean="0"/>
              <a:t>Проработка </a:t>
            </a:r>
            <a:r>
              <a:rPr lang="ru-RU" sz="1800" b="1" dirty="0">
                <a:solidFill>
                  <a:srgbClr val="3E627A"/>
                </a:solidFill>
              </a:rPr>
              <a:t>документации</a:t>
            </a:r>
            <a:r>
              <a:rPr lang="ru-RU" sz="1800" b="1" dirty="0"/>
              <a:t> </a:t>
            </a:r>
            <a:r>
              <a:rPr lang="ru-RU" sz="1800" dirty="0"/>
              <a:t>по данной </a:t>
            </a:r>
            <a:r>
              <a:rPr lang="ru-RU" sz="1800" dirty="0" smtClean="0"/>
              <a:t>программе</a:t>
            </a:r>
            <a:endParaRPr lang="ru-RU" sz="1800" dirty="0"/>
          </a:p>
          <a:p>
            <a:pPr algn="just">
              <a:lnSpc>
                <a:spcPts val="2800"/>
              </a:lnSpc>
              <a:buClr>
                <a:srgbClr val="C00000"/>
              </a:buClr>
            </a:pPr>
            <a:r>
              <a:rPr lang="ru-RU" sz="1600" dirty="0">
                <a:sym typeface="Wingdings 3"/>
              </a:rPr>
              <a:t> </a:t>
            </a:r>
            <a:r>
              <a:rPr lang="ru-RU" sz="1600" dirty="0" smtClean="0">
                <a:sym typeface="Wingdings 3"/>
              </a:rPr>
              <a:t> </a:t>
            </a:r>
            <a:r>
              <a:rPr lang="ru-RU" sz="1800" dirty="0" smtClean="0"/>
              <a:t>Внутренний </a:t>
            </a:r>
            <a:r>
              <a:rPr lang="ru-RU" sz="1800" b="1" dirty="0">
                <a:solidFill>
                  <a:srgbClr val="3E627A"/>
                </a:solidFill>
              </a:rPr>
              <a:t>аудит</a:t>
            </a:r>
            <a:r>
              <a:rPr lang="ru-RU" sz="1800" dirty="0">
                <a:solidFill>
                  <a:srgbClr val="3E627A"/>
                </a:solidFill>
              </a:rPr>
              <a:t> </a:t>
            </a:r>
            <a:r>
              <a:rPr lang="ru-RU" sz="1800" dirty="0"/>
              <a:t>по применяемым Элементам Контроля (ЭК</a:t>
            </a:r>
            <a:r>
              <a:rPr lang="ru-RU" sz="1800" dirty="0" smtClean="0"/>
              <a:t>)</a:t>
            </a:r>
            <a:endParaRPr lang="ru-RU" sz="1800" dirty="0"/>
          </a:p>
          <a:p>
            <a:pPr algn="just">
              <a:lnSpc>
                <a:spcPts val="2800"/>
              </a:lnSpc>
              <a:buClr>
                <a:srgbClr val="C00000"/>
              </a:buClr>
            </a:pPr>
            <a:r>
              <a:rPr lang="ru-RU" sz="1600" dirty="0">
                <a:sym typeface="Wingdings 3"/>
              </a:rPr>
              <a:t> </a:t>
            </a:r>
            <a:r>
              <a:rPr lang="ru-RU" sz="1600" dirty="0" smtClean="0">
                <a:sym typeface="Wingdings 3"/>
              </a:rPr>
              <a:t> </a:t>
            </a:r>
            <a:r>
              <a:rPr lang="ru-RU" sz="1800" dirty="0" smtClean="0"/>
              <a:t>Разработка </a:t>
            </a:r>
            <a:r>
              <a:rPr lang="ru-RU" sz="1800" b="1" dirty="0">
                <a:solidFill>
                  <a:srgbClr val="3E627A"/>
                </a:solidFill>
              </a:rPr>
              <a:t>проекта</a:t>
            </a:r>
            <a:r>
              <a:rPr lang="ru-RU" sz="1800" dirty="0">
                <a:solidFill>
                  <a:srgbClr val="3E627A"/>
                </a:solidFill>
              </a:rPr>
              <a:t> </a:t>
            </a:r>
            <a:r>
              <a:rPr lang="ru-RU" sz="1800" dirty="0"/>
              <a:t>по внедрению необходимых </a:t>
            </a:r>
            <a:r>
              <a:rPr lang="ru-RU" sz="1800" dirty="0" smtClean="0"/>
              <a:t>ЭК</a:t>
            </a:r>
            <a:endParaRPr lang="en-US" sz="1800" dirty="0"/>
          </a:p>
          <a:p>
            <a:pPr algn="just">
              <a:lnSpc>
                <a:spcPts val="2800"/>
              </a:lnSpc>
              <a:buClr>
                <a:srgbClr val="C00000"/>
              </a:buClr>
            </a:pPr>
            <a:r>
              <a:rPr lang="ru-RU" sz="1600" dirty="0">
                <a:sym typeface="Wingdings 3"/>
              </a:rPr>
              <a:t> </a:t>
            </a:r>
            <a:r>
              <a:rPr lang="ru-RU" sz="1600" dirty="0" smtClean="0">
                <a:sym typeface="Wingdings 3"/>
              </a:rPr>
              <a:t> </a:t>
            </a:r>
            <a:r>
              <a:rPr lang="ru-RU" sz="1800" dirty="0" smtClean="0"/>
              <a:t>Формирование </a:t>
            </a:r>
            <a:r>
              <a:rPr lang="ru-RU" sz="1800" b="1" dirty="0">
                <a:solidFill>
                  <a:srgbClr val="3E627A"/>
                </a:solidFill>
              </a:rPr>
              <a:t>бюджета</a:t>
            </a:r>
            <a:r>
              <a:rPr lang="ru-RU" sz="1800" b="1" dirty="0"/>
              <a:t> </a:t>
            </a:r>
            <a:r>
              <a:rPr lang="ru-RU" sz="1800" dirty="0"/>
              <a:t>для внедрения соответствующих </a:t>
            </a:r>
            <a:r>
              <a:rPr lang="ru-RU" sz="1800" dirty="0" smtClean="0"/>
              <a:t>ЭК</a:t>
            </a:r>
            <a:endParaRPr lang="en-US" sz="1800" dirty="0"/>
          </a:p>
          <a:p>
            <a:pPr>
              <a:lnSpc>
                <a:spcPts val="2800"/>
              </a:lnSpc>
              <a:buClr>
                <a:srgbClr val="C00000"/>
              </a:buClr>
            </a:pPr>
            <a:r>
              <a:rPr lang="ru-RU" sz="1600" dirty="0">
                <a:sym typeface="Wingdings 3"/>
              </a:rPr>
              <a:t> </a:t>
            </a:r>
            <a:r>
              <a:rPr lang="ru-RU" sz="1600" dirty="0" smtClean="0">
                <a:sym typeface="Wingdings 3"/>
              </a:rPr>
              <a:t> </a:t>
            </a:r>
            <a:r>
              <a:rPr lang="ru-RU" sz="1800" dirty="0" smtClean="0"/>
              <a:t>Распределение </a:t>
            </a:r>
            <a:r>
              <a:rPr lang="ru-RU" sz="1800" dirty="0"/>
              <a:t>и назначение </a:t>
            </a:r>
            <a:r>
              <a:rPr lang="ru-RU" sz="1800" b="1" dirty="0">
                <a:solidFill>
                  <a:srgbClr val="3E627A"/>
                </a:solidFill>
              </a:rPr>
              <a:t>ролей</a:t>
            </a:r>
            <a:r>
              <a:rPr lang="ru-RU" sz="1800" dirty="0">
                <a:solidFill>
                  <a:srgbClr val="3E627A"/>
                </a:solidFill>
              </a:rPr>
              <a:t> </a:t>
            </a:r>
            <a:r>
              <a:rPr lang="ru-RU" sz="1800" dirty="0"/>
              <a:t>для заполнения формы по </a:t>
            </a:r>
            <a:r>
              <a:rPr lang="ru-RU" sz="1800" dirty="0" err="1" smtClean="0"/>
              <a:t>самоаттестации</a:t>
            </a:r>
            <a:endParaRPr lang="ru-RU" sz="1800" dirty="0" smtClean="0"/>
          </a:p>
        </p:txBody>
      </p:sp>
      <p:sp>
        <p:nvSpPr>
          <p:cNvPr id="7" name="Прямоугольник 6"/>
          <p:cNvSpPr/>
          <p:nvPr/>
        </p:nvSpPr>
        <p:spPr>
          <a:xfrm>
            <a:off x="1272307" y="134175"/>
            <a:ext cx="10658920" cy="817799"/>
          </a:xfrm>
          <a:prstGeom prst="rect">
            <a:avLst/>
          </a:prstGeom>
        </p:spPr>
        <p:txBody>
          <a:bodyPr wrap="square" lIns="108850" tIns="54425" rIns="108850" bIns="54425">
            <a:spAutoFit/>
          </a:bodyPr>
          <a:lstStyle/>
          <a:p>
            <a:r>
              <a:rPr lang="en-US" sz="2600" b="1" dirty="0"/>
              <a:t>CUSTOMER SECURITY PROGRAMME (CSP)</a:t>
            </a:r>
          </a:p>
          <a:p>
            <a:r>
              <a:rPr lang="ru-RU" sz="2000" dirty="0">
                <a:solidFill>
                  <a:schemeClr val="tx1">
                    <a:lumMod val="85000"/>
                    <a:lumOff val="15000"/>
                  </a:schemeClr>
                </a:solidFill>
                <a:latin typeface="+mj-lt"/>
              </a:rPr>
              <a:t>ПРАКТИЧЕСКИЕ ШАГИ</a:t>
            </a:r>
          </a:p>
        </p:txBody>
      </p:sp>
      <p:sp>
        <p:nvSpPr>
          <p:cNvPr id="8" name="TextBox 7"/>
          <p:cNvSpPr txBox="1"/>
          <p:nvPr/>
        </p:nvSpPr>
        <p:spPr>
          <a:xfrm>
            <a:off x="1355834" y="3603098"/>
            <a:ext cx="10510553" cy="371523"/>
          </a:xfrm>
          <a:prstGeom prst="rect">
            <a:avLst/>
          </a:prstGeom>
          <a:noFill/>
        </p:spPr>
        <p:txBody>
          <a:bodyPr wrap="square" lIns="108850" tIns="54425" rIns="108850" bIns="54425" rtlCol="0">
            <a:spAutoFit/>
          </a:bodyPr>
          <a:lstStyle/>
          <a:p>
            <a:r>
              <a:rPr lang="ru-RU" sz="1700" dirty="0"/>
              <a:t>П</a:t>
            </a:r>
            <a:r>
              <a:rPr lang="ru-RU" sz="1700" dirty="0" smtClean="0"/>
              <a:t>ример выполнения ЭК в НРД</a:t>
            </a:r>
            <a:endParaRPr lang="ru-RU" sz="1700" dirty="0"/>
          </a:p>
        </p:txBody>
      </p:sp>
      <p:grpSp>
        <p:nvGrpSpPr>
          <p:cNvPr id="19" name="Группа 18"/>
          <p:cNvGrpSpPr/>
          <p:nvPr/>
        </p:nvGrpSpPr>
        <p:grpSpPr>
          <a:xfrm>
            <a:off x="4508954" y="6149819"/>
            <a:ext cx="5060149" cy="455571"/>
            <a:chOff x="3312410" y="6188731"/>
            <a:chExt cx="5060149" cy="455571"/>
          </a:xfrm>
        </p:grpSpPr>
        <p:grpSp>
          <p:nvGrpSpPr>
            <p:cNvPr id="18" name="Группа 17"/>
            <p:cNvGrpSpPr/>
            <p:nvPr/>
          </p:nvGrpSpPr>
          <p:grpSpPr>
            <a:xfrm>
              <a:off x="3312410" y="6188731"/>
              <a:ext cx="1378338" cy="215444"/>
              <a:chOff x="3312410" y="6188731"/>
              <a:chExt cx="1378338" cy="215444"/>
            </a:xfrm>
          </p:grpSpPr>
          <p:sp>
            <p:nvSpPr>
              <p:cNvPr id="10" name="TextBox 9"/>
              <p:cNvSpPr txBox="1"/>
              <p:nvPr/>
            </p:nvSpPr>
            <p:spPr>
              <a:xfrm>
                <a:off x="3474996" y="6188731"/>
                <a:ext cx="1215752" cy="215444"/>
              </a:xfrm>
              <a:prstGeom prst="rect">
                <a:avLst/>
              </a:prstGeom>
              <a:noFill/>
            </p:spPr>
            <p:txBody>
              <a:bodyPr wrap="square" rtlCol="0">
                <a:spAutoFit/>
              </a:bodyPr>
              <a:lstStyle/>
              <a:p>
                <a:r>
                  <a:rPr lang="ru-RU" sz="800" dirty="0" smtClean="0"/>
                  <a:t>- Выполнено </a:t>
                </a:r>
                <a:endParaRPr lang="ru-RU" sz="800" dirty="0"/>
              </a:p>
            </p:txBody>
          </p:sp>
          <p:sp>
            <p:nvSpPr>
              <p:cNvPr id="4" name="Блок-схема: узел 3"/>
              <p:cNvSpPr/>
              <p:nvPr/>
            </p:nvSpPr>
            <p:spPr>
              <a:xfrm>
                <a:off x="3312410" y="6217741"/>
                <a:ext cx="162586" cy="157424"/>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2" name="Группа 11"/>
            <p:cNvGrpSpPr/>
            <p:nvPr/>
          </p:nvGrpSpPr>
          <p:grpSpPr>
            <a:xfrm>
              <a:off x="3312410" y="6428858"/>
              <a:ext cx="3600890" cy="215444"/>
              <a:chOff x="4404791" y="6204120"/>
              <a:chExt cx="3600890" cy="215444"/>
            </a:xfrm>
          </p:grpSpPr>
          <p:sp>
            <p:nvSpPr>
              <p:cNvPr id="3" name="TextBox 2"/>
              <p:cNvSpPr txBox="1"/>
              <p:nvPr/>
            </p:nvSpPr>
            <p:spPr>
              <a:xfrm>
                <a:off x="4537322" y="6204120"/>
                <a:ext cx="3468359" cy="215444"/>
              </a:xfrm>
              <a:prstGeom prst="rect">
                <a:avLst/>
              </a:prstGeom>
              <a:noFill/>
            </p:spPr>
            <p:txBody>
              <a:bodyPr wrap="square" rtlCol="0">
                <a:spAutoFit/>
              </a:bodyPr>
              <a:lstStyle/>
              <a:p>
                <a:r>
                  <a:rPr lang="ru-RU" sz="800" dirty="0" smtClean="0"/>
                  <a:t>- Сроки </a:t>
                </a:r>
                <a:r>
                  <a:rPr lang="ru-RU" sz="800" dirty="0"/>
                  <a:t>на контроле, </a:t>
                </a:r>
                <a:r>
                  <a:rPr lang="ru-RU" sz="800" dirty="0" smtClean="0"/>
                  <a:t>задачи согласованы, ресурсы выделены</a:t>
                </a:r>
                <a:endParaRPr lang="ru-RU" sz="800" dirty="0"/>
              </a:p>
            </p:txBody>
          </p:sp>
          <p:sp>
            <p:nvSpPr>
              <p:cNvPr id="15" name="Блок-схема: узел 14"/>
              <p:cNvSpPr/>
              <p:nvPr/>
            </p:nvSpPr>
            <p:spPr>
              <a:xfrm>
                <a:off x="4404791" y="6233130"/>
                <a:ext cx="162586" cy="157424"/>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6" name="Группа 5"/>
            <p:cNvGrpSpPr/>
            <p:nvPr/>
          </p:nvGrpSpPr>
          <p:grpSpPr>
            <a:xfrm>
              <a:off x="4439022" y="6188731"/>
              <a:ext cx="3933537" cy="215444"/>
              <a:chOff x="7781893" y="6217741"/>
              <a:chExt cx="3933537" cy="215444"/>
            </a:xfrm>
          </p:grpSpPr>
          <p:sp>
            <p:nvSpPr>
              <p:cNvPr id="11" name="TextBox 10"/>
              <p:cNvSpPr txBox="1"/>
              <p:nvPr/>
            </p:nvSpPr>
            <p:spPr>
              <a:xfrm>
                <a:off x="7899006" y="6217741"/>
                <a:ext cx="3816424" cy="215444"/>
              </a:xfrm>
              <a:prstGeom prst="rect">
                <a:avLst/>
              </a:prstGeom>
              <a:noFill/>
            </p:spPr>
            <p:txBody>
              <a:bodyPr wrap="square" rtlCol="0">
                <a:spAutoFit/>
              </a:bodyPr>
              <a:lstStyle/>
              <a:p>
                <a:r>
                  <a:rPr lang="ru-RU" sz="800" dirty="0" smtClean="0"/>
                  <a:t>- Сроки </a:t>
                </a:r>
                <a:r>
                  <a:rPr lang="ru-RU" sz="800" dirty="0"/>
                  <a:t>выполнения ЭК </a:t>
                </a:r>
                <a:r>
                  <a:rPr lang="ru-RU" sz="800" dirty="0" smtClean="0"/>
                  <a:t>неочевидны </a:t>
                </a:r>
                <a:r>
                  <a:rPr lang="ru-RU" sz="800" dirty="0"/>
                  <a:t>и </a:t>
                </a:r>
                <a:r>
                  <a:rPr lang="ru-RU" sz="800" dirty="0" smtClean="0"/>
                  <a:t>требуют проработки</a:t>
                </a:r>
                <a:endParaRPr lang="ru-RU" sz="800" dirty="0"/>
              </a:p>
            </p:txBody>
          </p:sp>
          <p:sp>
            <p:nvSpPr>
              <p:cNvPr id="16" name="Блок-схема: узел 15"/>
              <p:cNvSpPr/>
              <p:nvPr/>
            </p:nvSpPr>
            <p:spPr>
              <a:xfrm>
                <a:off x="7781893" y="6233130"/>
                <a:ext cx="162586" cy="15742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17" name="TextBox 16"/>
          <p:cNvSpPr txBox="1"/>
          <p:nvPr/>
        </p:nvSpPr>
        <p:spPr>
          <a:xfrm>
            <a:off x="8893150" y="4007102"/>
            <a:ext cx="3028350" cy="2064294"/>
          </a:xfrm>
          <a:prstGeom prst="rect">
            <a:avLst/>
          </a:prstGeom>
          <a:solidFill>
            <a:schemeClr val="bg1">
              <a:lumMod val="95000"/>
            </a:schemeClr>
          </a:solidFill>
          <a:ln>
            <a:solidFill>
              <a:schemeClr val="bg1">
                <a:lumMod val="50000"/>
              </a:schemeClr>
            </a:solidFill>
          </a:ln>
        </p:spPr>
        <p:txBody>
          <a:bodyPr wrap="square" lIns="108850" tIns="54425" rIns="108850" bIns="54425" rtlCol="0">
            <a:spAutoFit/>
          </a:bodyPr>
          <a:lstStyle/>
          <a:p>
            <a:r>
              <a:rPr lang="ru-RU" sz="1300" dirty="0"/>
              <a:t>Для каждого ЭК</a:t>
            </a:r>
            <a:r>
              <a:rPr lang="ru-RU" sz="1300" dirty="0" smtClean="0"/>
              <a:t>:</a:t>
            </a:r>
          </a:p>
          <a:p>
            <a:endParaRPr lang="ru-RU" sz="500" dirty="0"/>
          </a:p>
          <a:p>
            <a:pPr marL="204094" indent="-204094">
              <a:buFont typeface="Wingdings" panose="05000000000000000000" pitchFamily="2" charset="2"/>
              <a:buChar char="§"/>
            </a:pPr>
            <a:r>
              <a:rPr lang="ru-RU" sz="1200" b="1" dirty="0" smtClean="0"/>
              <a:t>Я СООТВЕТСТВУЮ</a:t>
            </a:r>
          </a:p>
          <a:p>
            <a:pPr marL="533400" lvl="1" indent="-173038">
              <a:buFont typeface="Wingdings" panose="05000000000000000000" pitchFamily="2" charset="2"/>
              <a:buChar char="Ø"/>
            </a:pPr>
            <a:r>
              <a:rPr lang="ru-RU" sz="1100" i="1" dirty="0" smtClean="0"/>
              <a:t>в </a:t>
            </a:r>
            <a:r>
              <a:rPr lang="ru-RU" sz="1100" i="1" dirty="0"/>
              <a:t>соответствии с рекомендациями</a:t>
            </a:r>
          </a:p>
          <a:p>
            <a:pPr marL="533400" lvl="1" indent="-173038">
              <a:buFont typeface="Wingdings" panose="05000000000000000000" pitchFamily="2" charset="2"/>
              <a:buChar char="Ø"/>
            </a:pPr>
            <a:r>
              <a:rPr lang="ru-RU" sz="1100" i="1" dirty="0"/>
              <a:t>альтернативное </a:t>
            </a:r>
            <a:r>
              <a:rPr lang="ru-RU" sz="1100" i="1" dirty="0" smtClean="0"/>
              <a:t>решение</a:t>
            </a:r>
          </a:p>
          <a:p>
            <a:pPr marL="533400" lvl="1" indent="-173038">
              <a:buFont typeface="Wingdings" panose="05000000000000000000" pitchFamily="2" charset="2"/>
              <a:buChar char="Ø"/>
            </a:pPr>
            <a:endParaRPr lang="ru-RU" sz="500" i="1" dirty="0"/>
          </a:p>
          <a:p>
            <a:pPr marL="204094" indent="-204094">
              <a:buFont typeface="Wingdings" panose="05000000000000000000" pitchFamily="2" charset="2"/>
              <a:buChar char="§"/>
            </a:pPr>
            <a:r>
              <a:rPr lang="ru-RU" sz="1200" b="1" dirty="0" smtClean="0"/>
              <a:t>Я БУДУ СООТВЕТСТВОВАТЬ</a:t>
            </a:r>
          </a:p>
          <a:p>
            <a:pPr marL="533400" lvl="1" indent="-203200">
              <a:buFont typeface="Wingdings" panose="05000000000000000000" pitchFamily="2" charset="2"/>
              <a:buChar char="Ø"/>
            </a:pPr>
            <a:r>
              <a:rPr lang="ru-RU" sz="1100" i="1" dirty="0" smtClean="0"/>
              <a:t>к </a:t>
            </a:r>
            <a:r>
              <a:rPr lang="ru-RU" sz="1100" i="1" dirty="0"/>
              <a:t>определенной </a:t>
            </a:r>
            <a:r>
              <a:rPr lang="ru-RU" sz="1100" i="1" dirty="0" smtClean="0"/>
              <a:t>дате</a:t>
            </a:r>
          </a:p>
          <a:p>
            <a:pPr marL="533400" lvl="1" indent="-203200">
              <a:buFont typeface="Wingdings" panose="05000000000000000000" pitchFamily="2" charset="2"/>
              <a:buChar char="Ø"/>
            </a:pPr>
            <a:endParaRPr lang="ru-RU" sz="500" i="1" dirty="0"/>
          </a:p>
          <a:p>
            <a:pPr marL="204094" indent="-204094">
              <a:buFont typeface="Wingdings" panose="05000000000000000000" pitchFamily="2" charset="2"/>
              <a:buChar char="§"/>
            </a:pPr>
            <a:r>
              <a:rPr lang="ru-RU" sz="1200" b="1" dirty="0" smtClean="0"/>
              <a:t>Я НЕ СООТВЕТСТВУЮ</a:t>
            </a:r>
          </a:p>
          <a:p>
            <a:pPr marL="204094" indent="-204094">
              <a:buFont typeface="Wingdings" panose="05000000000000000000" pitchFamily="2" charset="2"/>
              <a:buChar char="§"/>
            </a:pPr>
            <a:endParaRPr lang="ru-RU" sz="500" b="1" dirty="0"/>
          </a:p>
          <a:p>
            <a:pPr marL="204094" indent="-204094">
              <a:buFont typeface="Wingdings" panose="05000000000000000000" pitchFamily="2" charset="2"/>
              <a:buChar char="§"/>
            </a:pPr>
            <a:r>
              <a:rPr lang="ru-RU" sz="1200" b="1" dirty="0" smtClean="0"/>
              <a:t>НЕ ПРИМЕНЯЕТСЯ</a:t>
            </a:r>
          </a:p>
          <a:p>
            <a:endParaRPr lang="ru-RU" sz="13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674" y="3994441"/>
            <a:ext cx="7266820" cy="214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436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514028" y="6238106"/>
            <a:ext cx="479938" cy="360083"/>
          </a:xfrm>
        </p:spPr>
        <p:txBody>
          <a:bodyPr/>
          <a:lstStyle/>
          <a:p>
            <a:fld id="{B9E2B10B-2B5B-4D21-B621-3C15B0884A5E}" type="slidenum">
              <a:rPr lang="ru-RU" sz="1200" smtClean="0"/>
              <a:pPr/>
              <a:t>9</a:t>
            </a:fld>
            <a:endParaRPr lang="ru-RU" sz="1200" dirty="0"/>
          </a:p>
        </p:txBody>
      </p:sp>
      <p:sp>
        <p:nvSpPr>
          <p:cNvPr id="3" name="Прямоугольник 2"/>
          <p:cNvSpPr/>
          <p:nvPr/>
        </p:nvSpPr>
        <p:spPr>
          <a:xfrm>
            <a:off x="1295299" y="188684"/>
            <a:ext cx="10658920" cy="817799"/>
          </a:xfrm>
          <a:prstGeom prst="rect">
            <a:avLst/>
          </a:prstGeom>
        </p:spPr>
        <p:txBody>
          <a:bodyPr wrap="square" lIns="108850" tIns="54425" rIns="108850" bIns="54425">
            <a:spAutoFit/>
          </a:bodyPr>
          <a:lstStyle/>
          <a:p>
            <a:r>
              <a:rPr lang="en-US" sz="2600" b="1" dirty="0"/>
              <a:t>CUSTOMER SECURITY PROGRAMME (CSP)</a:t>
            </a:r>
          </a:p>
          <a:p>
            <a:r>
              <a:rPr lang="ru-RU" sz="2000" dirty="0">
                <a:solidFill>
                  <a:schemeClr val="tx1">
                    <a:lumMod val="85000"/>
                    <a:lumOff val="15000"/>
                  </a:schemeClr>
                </a:solidFill>
                <a:latin typeface="+mj-lt"/>
              </a:rPr>
              <a:t>ПРАКТИЧЕСКИЕ ШАГИ</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078" y="1114631"/>
            <a:ext cx="7973727" cy="198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7699"/>
          <a:stretch/>
        </p:blipFill>
        <p:spPr bwMode="auto">
          <a:xfrm>
            <a:off x="2689767" y="3067613"/>
            <a:ext cx="7842451" cy="151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1386" y="5326027"/>
            <a:ext cx="922067" cy="21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15880" y="5267516"/>
            <a:ext cx="982772" cy="24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6792" y="5282735"/>
            <a:ext cx="924100" cy="28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74702" y="5333243"/>
            <a:ext cx="1016553" cy="21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6928" y="5338760"/>
            <a:ext cx="627372" cy="296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74417" y="5303369"/>
            <a:ext cx="959982" cy="27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7"/>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74274" y="5655659"/>
            <a:ext cx="935693" cy="209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16780" y="5290070"/>
            <a:ext cx="1000119" cy="24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926082" y="5249602"/>
            <a:ext cx="1185756" cy="28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317686" y="5531214"/>
            <a:ext cx="772682" cy="24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65260" y="5623604"/>
            <a:ext cx="833537" cy="163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1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70177" y="5531214"/>
            <a:ext cx="907238" cy="298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21112" y="5303369"/>
            <a:ext cx="842020" cy="29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706581" y="5672784"/>
            <a:ext cx="848066" cy="20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74417" y="5649364"/>
            <a:ext cx="1098886" cy="247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1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71386" y="5607620"/>
            <a:ext cx="859075" cy="258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55442" y="5601627"/>
            <a:ext cx="861457" cy="22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045508" y="5583551"/>
            <a:ext cx="1011488" cy="22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xtBox 44"/>
          <p:cNvSpPr txBox="1"/>
          <p:nvPr/>
        </p:nvSpPr>
        <p:spPr>
          <a:xfrm>
            <a:off x="1295300" y="4796864"/>
            <a:ext cx="10658920" cy="417690"/>
          </a:xfrm>
          <a:prstGeom prst="rect">
            <a:avLst/>
          </a:prstGeom>
          <a:noFill/>
        </p:spPr>
        <p:txBody>
          <a:bodyPr wrap="square" lIns="108850" tIns="54425" rIns="108850" bIns="54425" rtlCol="0">
            <a:spAutoFit/>
          </a:bodyPr>
          <a:lstStyle/>
          <a:p>
            <a:r>
              <a:rPr lang="ru-RU" sz="2000" b="1" dirty="0" smtClean="0"/>
              <a:t>ПАРТНЕРЫ </a:t>
            </a:r>
            <a:r>
              <a:rPr lang="en-US" sz="2000" b="1" dirty="0" smtClean="0"/>
              <a:t>SWIFT </a:t>
            </a:r>
            <a:r>
              <a:rPr lang="ru-RU" sz="2000" b="1" dirty="0" smtClean="0"/>
              <a:t>ПО ПРОЕКТУ САМОАТТЕСТАЦИИ НА ТЕРРИТОРИИ РФ:</a:t>
            </a:r>
            <a:endParaRPr lang="ru-RU" sz="2000" b="1" dirty="0"/>
          </a:p>
        </p:txBody>
      </p:sp>
    </p:spTree>
    <p:extLst>
      <p:ext uri="{BB962C8B-B14F-4D97-AF65-F5344CB8AC3E}">
        <p14:creationId xmlns:p14="http://schemas.microsoft.com/office/powerpoint/2010/main" val="968090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НРД_рус_16-9 тема_1">
  <a:themeElements>
    <a:clrScheme name="Другая 28">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CE1126"/>
      </a:hlink>
      <a:folHlink>
        <a:srgbClr val="CE1126"/>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Документ" ma:contentTypeID="0x010100146AE59D714A33448C879F6EED7C13EF" ma:contentTypeVersion="0" ma:contentTypeDescription="Создание документа." ma:contentTypeScope="" ma:versionID="51d16541a83fe4bdd53d9c73fa891021">
  <xsd:schema xmlns:xsd="http://www.w3.org/2001/XMLSchema" xmlns:xs="http://www.w3.org/2001/XMLSchema" xmlns:p="http://schemas.microsoft.com/office/2006/metadata/properties" xmlns:ns2="5c2cd6fe-a789-4745-9d50-c055d8f1627e" targetNamespace="http://schemas.microsoft.com/office/2006/metadata/properties" ma:root="true" ma:fieldsID="eb6df43a550ff08c15757511108e667f" ns2:_="">
    <xsd:import namespace="5c2cd6fe-a789-4745-9d50-c055d8f1627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2cd6fe-a789-4745-9d50-c055d8f1627e"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DDC176-FC46-408C-9EFD-DC2B0BC792B0}">
  <ds:schemaRefs>
    <ds:schemaRef ds:uri="http://schemas.microsoft.com/sharepoint/v3/contenttype/forms"/>
  </ds:schemaRefs>
</ds:datastoreItem>
</file>

<file path=customXml/itemProps2.xml><?xml version="1.0" encoding="utf-8"?>
<ds:datastoreItem xmlns:ds="http://schemas.openxmlformats.org/officeDocument/2006/customXml" ds:itemID="{93CEA9E2-D5F8-441D-8B67-850AAFC0C4FF}">
  <ds:schemaRefs>
    <ds:schemaRef ds:uri="http://schemas.microsoft.com/sharepoint/events"/>
  </ds:schemaRefs>
</ds:datastoreItem>
</file>

<file path=customXml/itemProps3.xml><?xml version="1.0" encoding="utf-8"?>
<ds:datastoreItem xmlns:ds="http://schemas.openxmlformats.org/officeDocument/2006/customXml" ds:itemID="{9D67340E-4A7D-4721-AB94-1D59B4651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2cd6fe-a789-4745-9d50-c055d8f16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36F44C4-5444-4CB0-A5F8-F5FAC4AA1C9B}">
  <ds:schemaRefs>
    <ds:schemaRef ds:uri="http://purl.org/dc/elements/1.1/"/>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5c2cd6fe-a789-4745-9d50-c055d8f1627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8547</TotalTime>
  <Words>2193</Words>
  <Application>Microsoft Office PowerPoint</Application>
  <PresentationFormat>Произвольный</PresentationFormat>
  <Paragraphs>211</Paragraphs>
  <Slides>12</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НРД_рус_16-9 тема_1</vt:lpstr>
      <vt:lpstr>01 июня 2018 года Сергей Путятинский, Директор по информационным технологиям, Член Правления </vt:lpstr>
      <vt:lpstr>Создание RTCH</vt:lpstr>
      <vt:lpstr>РАБОЧАЯ Группа по техническим аспектам использования SWIFT (RTCH)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Артем Дуванов</dc:creator>
  <cp:lastModifiedBy>Самсон Екатерина Михайловна</cp:lastModifiedBy>
  <cp:revision>1397</cp:revision>
  <cp:lastPrinted>2017-04-19T10:17:26Z</cp:lastPrinted>
  <dcterms:created xsi:type="dcterms:W3CDTF">2017-03-20T18:05:33Z</dcterms:created>
  <dcterms:modified xsi:type="dcterms:W3CDTF">2018-05-30T11:30:21Z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0x010100146AE59D714A33448C879F6EED7C13EF</vt:lpwstr>
  </property>
</Properties>
</file>